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269" r:id="rId5"/>
    <p:sldId id="257" r:id="rId6"/>
    <p:sldId id="337" r:id="rId7"/>
    <p:sldId id="339" r:id="rId8"/>
    <p:sldId id="319" r:id="rId9"/>
    <p:sldId id="340" r:id="rId10"/>
    <p:sldId id="259" r:id="rId11"/>
    <p:sldId id="329" r:id="rId12"/>
    <p:sldId id="328" r:id="rId13"/>
    <p:sldId id="336" r:id="rId14"/>
    <p:sldId id="325" r:id="rId15"/>
    <p:sldId id="3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58A693-50B3-437E-AD52-B88D40E35526}" v="3" dt="2020-10-14T20:04:43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94626" autoAdjust="0"/>
  </p:normalViewPr>
  <p:slideViewPr>
    <p:cSldViewPr snapToGrid="0">
      <p:cViewPr>
        <p:scale>
          <a:sx n="73" d="100"/>
          <a:sy n="73" d="100"/>
        </p:scale>
        <p:origin x="6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73D9-FE80-4C4C-8F73-29F338F1A9D2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0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60DA6-6E6F-47BF-9680-1B030F525D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F140D-2B48-4E31-9E97-08B68ABBAC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 dirty="0"/>
              <a:t>Click to edit 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 dirty="0"/>
              <a:t>Click to edit 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 dirty="0"/>
              <a:t>Click to edit 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9B87D-E8CF-49AE-9326-2FEED2392F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139CE-3E4D-4224-B157-2D29EC10FE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F2453-9E16-47FE-A8ED-4661246DE59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E9EA-D950-424A-BC92-F6794D6E5D6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202-F673-4635-874B-E7F8900AC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9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57FF-74AF-47E4-9296-67850A3ED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2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57FF-74AF-47E4-9296-67850A3ED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15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202-F673-4635-874B-E7F8900AC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0C66-2FF2-41F8-98FA-BE49833696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851A3FD-B717-4588-9809-4FFAC5FF47A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85929-1018-4370-A170-074C414B22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4536E-AD08-4371-85E9-A816C30B6A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78EA5-216B-41F7-80D1-9ED07FFDB6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2CC63-C628-4456-9B92-DA4E670BAC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2D896-6ACC-40D7-8D8B-F9AF3E7DE1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F7A1E-B7E2-4E9C-A66C-BCE08900C5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0184F-2619-4333-B49F-C7ACE8B2C3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A1C65-B00C-4CA4-83B6-3DFA3DF9629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 dirty="0"/>
              <a:t>Click to edit 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 dirty="0"/>
              <a:t>Click to edit 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6DFD4-BF8C-4939-874D-85B7DF95676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3856F-38E9-4BBF-93D8-0F8AC2E0E6C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  <p:sldLayoutId id="2147483694" r:id="rId14"/>
    <p:sldLayoutId id="2147483695" r:id="rId15"/>
    <p:sldLayoutId id="2147483696" r:id="rId16"/>
    <p:sldLayoutId id="214748369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EA4258-DA2D-B617-146B-66B352041299}"/>
              </a:ext>
            </a:extLst>
          </p:cNvPr>
          <p:cNvSpPr txBox="1"/>
          <p:nvPr/>
        </p:nvSpPr>
        <p:spPr>
          <a:xfrm>
            <a:off x="3413760" y="6016463"/>
            <a:ext cx="6374674" cy="588795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i="1" dirty="0">
                <a:solidFill>
                  <a:schemeClr val="tx2"/>
                </a:solidFill>
              </a:rPr>
              <a:t>Co-Sponsored by SU ADVANCE and the Center for Faculty Development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FDF1F-C973-4391-9534-31E5F7680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4691" y="3591098"/>
            <a:ext cx="5336309" cy="1057791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Jodi O’Brien, Jenny Loertscher &amp; Colette Taylor</a:t>
            </a:r>
          </a:p>
          <a:p>
            <a:pPr algn="ctr"/>
            <a:r>
              <a:rPr lang="en-US" sz="2000" dirty="0"/>
              <a:t>May 2023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465" y="2333572"/>
            <a:ext cx="6309492" cy="610863"/>
          </a:xfrm>
        </p:spPr>
        <p:txBody>
          <a:bodyPr anchor="b">
            <a:noAutofit/>
          </a:bodyPr>
          <a:lstStyle/>
          <a:p>
            <a:pPr algn="ctr"/>
            <a:r>
              <a:rPr lang="en-US" sz="2400" b="1" i="1" dirty="0"/>
              <a:t>Holistic Faculty Development: </a:t>
            </a:r>
            <a:br>
              <a:rPr lang="en-US" sz="2400" i="1" dirty="0"/>
            </a:br>
            <a:r>
              <a:rPr lang="en-US" sz="2400" b="1" i="1" dirty="0"/>
              <a:t>Philosophy and Preparation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8D876-D5E6-A792-5DA3-BAFBC4918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6096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305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e in a crowd">
            <a:extLst>
              <a:ext uri="{FF2B5EF4-FFF2-40B4-BE49-F238E27FC236}">
                <a16:creationId xmlns:a16="http://schemas.microsoft.com/office/drawing/2014/main" id="{AE8632FF-96E5-393F-0AE4-50B7C1834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80" r="12788" b="-1"/>
          <a:stretch/>
        </p:blipFill>
        <p:spPr>
          <a:xfrm>
            <a:off x="6096000" y="-22543"/>
            <a:ext cx="6096000" cy="69030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760" y="1199860"/>
            <a:ext cx="4941477" cy="610863"/>
          </a:xfrm>
        </p:spPr>
        <p:txBody>
          <a:bodyPr anchor="b">
            <a:noAutofit/>
          </a:bodyPr>
          <a:lstStyle/>
          <a:p>
            <a:r>
              <a:rPr lang="en-US" sz="3600" dirty="0"/>
              <a:t>Identifying “Communities of Practice”: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200" dirty="0"/>
              <a:t>Who/what are the professional audiences in your head?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200" dirty="0">
                <a:solidFill>
                  <a:schemeClr val="tx2"/>
                </a:solidFill>
              </a:rPr>
              <a:t>Where/how do you aspire to have impact? How would you demonstrate that impact?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200" dirty="0">
                <a:solidFill>
                  <a:schemeClr val="accent3"/>
                </a:solidFill>
              </a:rPr>
              <a:t>What contributions are you already making that you think don’t count; how might you develop these?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26927-D26D-37E9-6CE8-4C057D8725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DE057FF-74AF-47E4-9296-67850A3ED3C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7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ntage compass">
            <a:extLst>
              <a:ext uri="{FF2B5EF4-FFF2-40B4-BE49-F238E27FC236}">
                <a16:creationId xmlns:a16="http://schemas.microsoft.com/office/drawing/2014/main" id="{444F3B91-1B24-D9A9-91DE-5E23B7CBE5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0" r="3803" b="1"/>
          <a:stretch/>
        </p:blipFill>
        <p:spPr>
          <a:xfrm>
            <a:off x="6096000" y="-22543"/>
            <a:ext cx="6096000" cy="69030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773" y="1608736"/>
            <a:ext cx="4941477" cy="610863"/>
          </a:xfrm>
        </p:spPr>
        <p:txBody>
          <a:bodyPr anchor="b">
            <a:noAutofit/>
          </a:bodyPr>
          <a:lstStyle/>
          <a:p>
            <a:r>
              <a:rPr lang="en-US" sz="2800" dirty="0"/>
              <a:t>Narrating Your Professional Journey:</a:t>
            </a:r>
            <a:br>
              <a:rPr lang="en-US" sz="2800" dirty="0"/>
            </a:br>
            <a:r>
              <a:rPr lang="en-US" sz="2800" dirty="0"/>
              <a:t>Elements of Holistic Development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/>
              <a:t>Personalized/Reflective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/>
              <a:t>Thematic (what’s the arc of your story?)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/>
              <a:t>Integrated (holistic)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/>
              <a:t>Indicative of growth/trajectory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/>
              <a:t>Mission-Aligned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/>
              <a:t>Clear description of communities of practice (discipline ,university, specific publics, communities, etc.)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/>
              <a:t>Specifics: activities &amp; evidence of impact/contribution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AC227-93B2-B175-3846-BEE3591D6A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DE057FF-74AF-47E4-9296-67850A3ED3C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0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e glowing star standing among other dim stars on green pastel color background">
            <a:extLst>
              <a:ext uri="{FF2B5EF4-FFF2-40B4-BE49-F238E27FC236}">
                <a16:creationId xmlns:a16="http://schemas.microsoft.com/office/drawing/2014/main" id="{B06EE1B3-7E26-B346-FE49-73EEFE2E6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63" y="117764"/>
            <a:ext cx="3445164" cy="2583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6692922" cy="610863"/>
          </a:xfrm>
        </p:spPr>
        <p:txBody>
          <a:bodyPr anchor="b">
            <a:noAutofit/>
          </a:bodyPr>
          <a:lstStyle/>
          <a:p>
            <a:r>
              <a:rPr lang="en-US" sz="3600" dirty="0"/>
              <a:t>Do I Have to Do Everything?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94790" y="2743914"/>
            <a:ext cx="10233389" cy="323502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sz="11200" b="1" dirty="0"/>
              <a:t>Teaching excellence as baseline + evidence of programmatic development and contribution in one or more areas related to general mission</a:t>
            </a:r>
          </a:p>
          <a:p>
            <a:pPr>
              <a:lnSpc>
                <a:spcPct val="90000"/>
              </a:lnSpc>
            </a:pPr>
            <a:r>
              <a:rPr lang="en-US" sz="8800" dirty="0"/>
              <a:t>Case 1: Teaching + Scholarly record of accomplishment evidenced by discipline-based products + demonstration of institutional service/citizenship</a:t>
            </a:r>
          </a:p>
          <a:p>
            <a:pPr>
              <a:lnSpc>
                <a:spcPct val="90000"/>
              </a:lnSpc>
            </a:pPr>
            <a:r>
              <a:rPr lang="en-US" sz="8800" dirty="0"/>
              <a:t>Case 2: Teaching + Significant institution building grounded in scholarly expertise + evidence of ongoing scholarly engagement (</a:t>
            </a:r>
            <a:r>
              <a:rPr lang="en-US" sz="8800" i="1" dirty="0"/>
              <a:t>not discipline-based products)</a:t>
            </a:r>
            <a:endParaRPr lang="en-US" sz="8800" dirty="0"/>
          </a:p>
          <a:p>
            <a:pPr>
              <a:lnSpc>
                <a:spcPct val="90000"/>
              </a:lnSpc>
            </a:pPr>
            <a:r>
              <a:rPr lang="en-US" sz="8800" dirty="0"/>
              <a:t>Case 3: Teaching + Evidence of high impact community engagement/public engagement + integration in related SU activities and reputation</a:t>
            </a:r>
          </a:p>
          <a:p>
            <a:pPr>
              <a:lnSpc>
                <a:spcPct val="90000"/>
              </a:lnSpc>
            </a:pPr>
            <a:endParaRPr lang="en-US" sz="8800" dirty="0"/>
          </a:p>
          <a:p>
            <a:pPr>
              <a:lnSpc>
                <a:spcPct val="90000"/>
              </a:lnSpc>
            </a:pPr>
            <a:endParaRPr lang="en-US" sz="8800" dirty="0"/>
          </a:p>
          <a:p>
            <a:pPr>
              <a:lnSpc>
                <a:spcPct val="90000"/>
              </a:lnSpc>
            </a:pPr>
            <a:endParaRPr lang="en-US" sz="8800" dirty="0"/>
          </a:p>
          <a:p>
            <a:pPr>
              <a:lnSpc>
                <a:spcPct val="90000"/>
              </a:lnSpc>
            </a:pPr>
            <a:endParaRPr lang="en-US" sz="88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EA84D-2FFB-6700-E82A-2137610E46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DE057FF-74AF-47E4-9296-67850A3ED3C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5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B3CA47-20DD-6C75-07A5-7A851A18A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0" r="3363" b="-1"/>
          <a:stretch/>
        </p:blipFill>
        <p:spPr>
          <a:xfrm>
            <a:off x="6096000" y="-22543"/>
            <a:ext cx="6096000" cy="69030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Overview: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5073832" cy="279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+mj-lt"/>
              </a:rPr>
              <a:t>I </a:t>
            </a:r>
            <a:r>
              <a:rPr lang="mr-IN" sz="2500" dirty="0">
                <a:latin typeface="+mj-lt"/>
              </a:rPr>
              <a:t>–</a:t>
            </a:r>
            <a:r>
              <a:rPr lang="en-US" sz="2500" dirty="0">
                <a:latin typeface="+mj-lt"/>
              </a:rPr>
              <a:t> Philosophy</a:t>
            </a:r>
          </a:p>
          <a:p>
            <a:pPr marL="0" indent="0">
              <a:buNone/>
            </a:pPr>
            <a:r>
              <a:rPr lang="en-US" sz="2500" dirty="0">
                <a:latin typeface="+mj-lt"/>
              </a:rPr>
              <a:t>II – Elements of a HFDP</a:t>
            </a:r>
          </a:p>
          <a:p>
            <a:r>
              <a:rPr lang="en-US" sz="2500" dirty="0">
                <a:latin typeface="+mj-lt"/>
              </a:rPr>
              <a:t>III </a:t>
            </a:r>
            <a:r>
              <a:rPr lang="mr-IN" sz="2500" dirty="0">
                <a:latin typeface="+mj-lt"/>
              </a:rPr>
              <a:t>–</a:t>
            </a:r>
            <a:r>
              <a:rPr lang="en-US" sz="2500" dirty="0">
                <a:latin typeface="+mj-lt"/>
              </a:rPr>
              <a:t> Reflection &amp; Writing Exercises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0B0814-2874-E730-8117-C0AB7053BF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87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F7E9AB1-2B03-934D-27FB-78F2559417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133568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Student success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University community and governance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University reputation and rankings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Public engagement (democracy)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3101E24-6677-1F57-6708-F69450FB2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>
            <a:noAutofit/>
          </a:bodyPr>
          <a:lstStyle/>
          <a:p>
            <a:r>
              <a:rPr lang="en-US" sz="2400" dirty="0"/>
              <a:t>Recognize and reward an inclusive, comprehensive range of faculty activities that constitute the basis of higher education: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1C5EA-B8F0-5961-54B4-50B502F8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</p:spPr>
        <p:txBody>
          <a:bodyPr anchor="b">
            <a:normAutofit/>
          </a:bodyPr>
          <a:lstStyle/>
          <a:p>
            <a:r>
              <a:rPr lang="en-US" b="1" dirty="0"/>
              <a:t>I-Philosophy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EBFD3A-F49D-E81E-52E3-EBF4934F1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</p:spPr>
      </p:pic>
      <p:sp>
        <p:nvSpPr>
          <p:cNvPr id="13" name="Slide Number Placeholder 12" hidden="1">
            <a:extLst>
              <a:ext uri="{FF2B5EF4-FFF2-40B4-BE49-F238E27FC236}">
                <a16:creationId xmlns:a16="http://schemas.microsoft.com/office/drawing/2014/main" id="{D8BF5E3E-FB05-2D82-FA0A-7E612889DB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243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D380-3FC8-FC74-388D-9ED15FC7E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373941" cy="610863"/>
          </a:xfrm>
        </p:spPr>
        <p:txBody>
          <a:bodyPr>
            <a:normAutofit/>
          </a:bodyPr>
          <a:lstStyle/>
          <a:p>
            <a:r>
              <a:rPr lang="en-US" sz="3600" dirty="0"/>
              <a:t>Revisioning the Professoriate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A92DC-EADD-D69A-DDB7-DB81D7088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2530764"/>
            <a:ext cx="2492664" cy="221052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Critically examine taken-for-granted ideals regarding faculty careers and what counts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54607-4392-AA91-0C9A-2549B277CBE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0135" y="2530764"/>
            <a:ext cx="2865901" cy="2290317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latin typeface="+mn-lt"/>
              </a:rPr>
              <a:t>Broaden and complicate a culture of discipline-focused, “discovery” research memorialized through individual (competitive) faculty products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3D3C5D-9D9A-1856-C10E-F84644373ED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70144" y="2530764"/>
            <a:ext cx="3036477" cy="19421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accent3"/>
                </a:solidFill>
              </a:rPr>
              <a:t>Develop practices, policies, and capacities for encouraging and evaluating comprehensive faculty careers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640961-527B-AA70-E7BD-DD89277C21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986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9FC087D2-A8EC-8151-3EA7-2CA0AB14A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3" r="32559"/>
          <a:stretch/>
        </p:blipFill>
        <p:spPr>
          <a:xfrm>
            <a:off x="6096000" y="-22543"/>
            <a:ext cx="6096000" cy="69030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94" y="1174626"/>
            <a:ext cx="4941477" cy="610863"/>
          </a:xfrm>
        </p:spPr>
        <p:txBody>
          <a:bodyPr anchor="b">
            <a:noAutofit/>
          </a:bodyPr>
          <a:lstStyle/>
          <a:p>
            <a:r>
              <a:rPr lang="en-US" sz="3600" dirty="0"/>
              <a:t>Faculty Promotion Standards are Incentive Structures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33170" y="2289363"/>
            <a:ext cx="4572001" cy="279523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-</a:t>
            </a:r>
            <a:r>
              <a:rPr lang="en-US" sz="2400" dirty="0"/>
              <a:t>Guide career planning</a:t>
            </a:r>
          </a:p>
          <a:p>
            <a:endParaRPr lang="en-US" sz="2400" dirty="0"/>
          </a:p>
          <a:p>
            <a:r>
              <a:rPr lang="en-US" sz="2400" dirty="0"/>
              <a:t>-Focus energy and commitment</a:t>
            </a:r>
          </a:p>
          <a:p>
            <a:endParaRPr lang="en-US" sz="2400" dirty="0"/>
          </a:p>
          <a:p>
            <a:r>
              <a:rPr lang="en-US" sz="2400" dirty="0"/>
              <a:t>-Often result in tension between institution-focused activities and traditional career expectations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8CF7A-EEB7-0D9A-AEAA-5289512674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DE057FF-74AF-47E4-9296-67850A3ED3C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0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691598D-F5A8-BB60-4F6D-9799F7EF7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85" r="20082" b="-1"/>
          <a:stretch/>
        </p:blipFill>
        <p:spPr>
          <a:xfrm>
            <a:off x="6096000" y="3584"/>
            <a:ext cx="6096000" cy="6903086"/>
          </a:xfrm>
          <a:prstGeom prst="rect">
            <a:avLst/>
          </a:prstGeom>
          <a:noFill/>
        </p:spPr>
      </p:pic>
      <p:sp>
        <p:nvSpPr>
          <p:cNvPr id="23" name="Title 2">
            <a:extLst>
              <a:ext uri="{FF2B5EF4-FFF2-40B4-BE49-F238E27FC236}">
                <a16:creationId xmlns:a16="http://schemas.microsoft.com/office/drawing/2014/main" id="{8E9FA66F-E045-D165-06D5-DDF3C48F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23" y="1183863"/>
            <a:ext cx="4941477" cy="610863"/>
          </a:xfrm>
        </p:spPr>
        <p:txBody>
          <a:bodyPr>
            <a:noAutofit/>
          </a:bodyPr>
          <a:lstStyle/>
          <a:p>
            <a:r>
              <a:rPr lang="en-US" sz="3600" b="1" dirty="0"/>
              <a:t>What is Holistic Faculty Development?</a:t>
            </a:r>
            <a:endParaRPr lang="en-US" sz="3600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9ECE1C1-AEEE-5BC2-CFF6-5DA9C6E6E3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5014192" cy="292918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tx2"/>
                </a:solidFill>
              </a:rPr>
              <a:t>INTENT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/>
              <a:t>Post-tenure systematic focus and planning for integrated professional development and intentional contribution in specified domains.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/>
              <a:t>Encourage formative conversations between faculty, deans (and where relevant, other faculty development personnel, e.g., chairs, associate deans).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/>
              <a:t>Establish a specified reference basis for annual performance evaluations.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61349-699A-A999-404C-638E85E574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DE057FF-74AF-47E4-9296-67850A3ED3C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9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5905AAF0-DC32-486A-1BEF-AA373F3AB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46" r="24380" b="-1"/>
          <a:stretch/>
        </p:blipFill>
        <p:spPr>
          <a:xfrm>
            <a:off x="6096000" y="-22543"/>
            <a:ext cx="6096000" cy="69030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anchor="b">
            <a:noAutofit/>
          </a:bodyPr>
          <a:lstStyle/>
          <a:p>
            <a:r>
              <a:rPr lang="en-US" sz="3600" b="1" dirty="0"/>
              <a:t>A Holistic Faculty Development Plan: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964023" y="2141582"/>
            <a:ext cx="4572001" cy="2795232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000" dirty="0"/>
              <a:t>Is initiated in the first year post-tenure (where applicable, it can be included in sabbatical planning).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000" dirty="0"/>
              <a:t>Is intended to be a dynamic, work-in-progress (propose, practice, reflection, revise).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000" dirty="0"/>
              <a:t>Includes consideration and systematic development around: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/>
              <a:t>Faculty passions/expertise.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/>
              <a:t>Identified communities of practice.  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/>
              <a:t>Alignment with SU mission.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/>
              <a:t>Alignment with SU professional responsibilities and opportunities.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D6692-1653-799D-B3EC-777644EA3D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DE057FF-74AF-47E4-9296-67850A3ED3C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06573" y="4178427"/>
            <a:ext cx="5406736" cy="1612773"/>
          </a:xfrm>
        </p:spPr>
        <p:txBody>
          <a:bodyPr anchor="b">
            <a:noAutofit/>
          </a:bodyPr>
          <a:lstStyle/>
          <a:p>
            <a:r>
              <a:rPr lang="en-US" sz="2400" i="1" dirty="0"/>
              <a:t>In a few words or a phrase, how would you describe your professional identity? </a:t>
            </a:r>
          </a:p>
          <a:p>
            <a:r>
              <a:rPr lang="en-US" sz="2400" i="1" dirty="0"/>
              <a:t>	(be creative, have fun with this)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8169" y="3318968"/>
            <a:ext cx="4903377" cy="610863"/>
          </a:xfrm>
        </p:spPr>
        <p:txBody>
          <a:bodyPr anchor="b">
            <a:noAutofit/>
          </a:bodyPr>
          <a:lstStyle/>
          <a:p>
            <a:r>
              <a:rPr lang="en-US" sz="3600" dirty="0"/>
              <a:t>Professional Identity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 am a ___________?</a:t>
            </a:r>
          </a:p>
        </p:txBody>
      </p:sp>
      <p:pic>
        <p:nvPicPr>
          <p:cNvPr id="9" name="Picture 6" descr="Multi-coloured paper-craft art">
            <a:extLst>
              <a:ext uri="{FF2B5EF4-FFF2-40B4-BE49-F238E27FC236}">
                <a16:creationId xmlns:a16="http://schemas.microsoft.com/office/drawing/2014/main" id="{20C73890-331A-D0DB-F441-30B16EE8D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2" r="19214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63CBDFC-3A6A-F44F-0487-F518D866E8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>
              <a:spcAft>
                <a:spcPts val="600"/>
              </a:spcAft>
            </a:pPr>
            <a:fld id="{D4A24202-F673-4635-874B-E7F8900AC70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8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anchor="b">
            <a:normAutofit/>
          </a:bodyPr>
          <a:lstStyle/>
          <a:p>
            <a:r>
              <a:rPr lang="en-US" sz="3600" dirty="0"/>
              <a:t>Reflection: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74756" y="2413188"/>
            <a:ext cx="9052226" cy="4042857"/>
          </a:xfrm>
        </p:spPr>
        <p:txBody>
          <a:bodyPr>
            <a:normAutofit fontScale="85000" lnSpcReduction="20000"/>
          </a:bodyPr>
          <a:lstStyle/>
          <a:p>
            <a:pPr marL="800100" lvl="1" indent="-342900">
              <a:buFont typeface="Wingdings" pitchFamily="2" charset="2"/>
              <a:buChar char="v"/>
            </a:pPr>
            <a:r>
              <a:rPr lang="en-US" sz="2900" dirty="0"/>
              <a:t>What is the impact you intended to make when you entered the profession?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900" dirty="0">
                <a:solidFill>
                  <a:schemeClr val="tx2"/>
                </a:solidFill>
              </a:rPr>
              <a:t>What have you learned from going through the tenure process about yourself?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900" dirty="0">
                <a:solidFill>
                  <a:schemeClr val="accent3"/>
                </a:solidFill>
              </a:rPr>
              <a:t>What are you passionate about in context of your professional identity?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900" dirty="0">
                <a:solidFill>
                  <a:schemeClr val="tx2"/>
                </a:solidFill>
              </a:rPr>
              <a:t>How would you describe your specific forms of expertise?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900" dirty="0">
                <a:solidFill>
                  <a:schemeClr val="accent3"/>
                </a:solidFill>
              </a:rPr>
              <a:t>How does this expertise show up in your professional life?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900" dirty="0"/>
              <a:t>How does this expertise show up in your university engagements?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900" dirty="0">
                <a:solidFill>
                  <a:schemeClr val="tx2"/>
                </a:solidFill>
              </a:rPr>
              <a:t>What are the unifying themes of your professional life?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900" dirty="0">
                <a:solidFill>
                  <a:schemeClr val="accent3"/>
                </a:solidFill>
              </a:rPr>
              <a:t>How does your professional identity and journey to professor align with Seattle University’s mission?</a:t>
            </a:r>
          </a:p>
          <a:p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4F649-940F-31B8-D319-EFDC8F3AE5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DE057FF-74AF-47E4-9296-67850A3ED3C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0481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MW_JS_SL_v2" id="{50B954A5-DC84-41DE-87BB-B459A4E7EDA7}" vid="{75F44519-9FD6-49F7-AB9C-46D055682C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3A8E7D7EAEB143ACA84076A53C5632" ma:contentTypeVersion="16" ma:contentTypeDescription="Create a new document." ma:contentTypeScope="" ma:versionID="8830b15c59d9eccd3d50c83cbd7a0dbd">
  <xsd:schema xmlns:xsd="http://www.w3.org/2001/XMLSchema" xmlns:xs="http://www.w3.org/2001/XMLSchema" xmlns:p="http://schemas.microsoft.com/office/2006/metadata/properties" xmlns:ns2="17371c6e-43e4-41f4-96d1-0773d44bb864" xmlns:ns3="7f5b4368-8537-467f-9ed7-1cb807c9173a" targetNamespace="http://schemas.microsoft.com/office/2006/metadata/properties" ma:root="true" ma:fieldsID="664385bcf3c51576aa8ae82aa1da916f" ns2:_="" ns3:_="">
    <xsd:import namespace="17371c6e-43e4-41f4-96d1-0773d44bb864"/>
    <xsd:import namespace="7f5b4368-8537-467f-9ed7-1cb807c917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71c6e-43e4-41f4-96d1-0773d44bb8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cb9138-4e5c-4f96-9d77-c435c3151f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b4368-8537-467f-9ed7-1cb807c9173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1d7224-287d-448f-8d3c-1c7ec0276634}" ma:internalName="TaxCatchAll" ma:showField="CatchAllData" ma:web="7f5b4368-8537-467f-9ed7-1cb807c917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7371c6e-43e4-41f4-96d1-0773d44bb864" xsi:nil="true"/>
    <TaxCatchAll xmlns="7f5b4368-8537-467f-9ed7-1cb807c9173a" xsi:nil="true"/>
    <lcf76f155ced4ddcb4097134ff3c332f xmlns="17371c6e-43e4-41f4-96d1-0773d44bb86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446DA3-37A7-4516-A4F6-8B99D0D312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8B2542-6F9B-4A28-BD43-1380A24E8BED}"/>
</file>

<file path=customXml/itemProps3.xml><?xml version="1.0" encoding="utf-8"?>
<ds:datastoreItem xmlns:ds="http://schemas.openxmlformats.org/officeDocument/2006/customXml" ds:itemID="{6CC8E66C-AC30-44BA-8882-3290DF968F1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633</Words>
  <Application>Microsoft Office PowerPoint</Application>
  <PresentationFormat>Widescreen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Franklin Gothic Demi</vt:lpstr>
      <vt:lpstr>Wingdings</vt:lpstr>
      <vt:lpstr>Theme1</vt:lpstr>
      <vt:lpstr>Holistic Faculty Development:  Philosophy and Preparation</vt:lpstr>
      <vt:lpstr>Overview:</vt:lpstr>
      <vt:lpstr>I-Philosophy</vt:lpstr>
      <vt:lpstr>Revisioning the Professoriate</vt:lpstr>
      <vt:lpstr>Faculty Promotion Standards are Incentive Structures</vt:lpstr>
      <vt:lpstr>What is Holistic Faculty Development?</vt:lpstr>
      <vt:lpstr>A Holistic Faculty Development Plan:</vt:lpstr>
      <vt:lpstr>Professional Identity  I am a ___________?</vt:lpstr>
      <vt:lpstr>Reflection:</vt:lpstr>
      <vt:lpstr>Identifying “Communities of Practice”:</vt:lpstr>
      <vt:lpstr>Narrating Your Professional Journey: Elements of Holistic Development </vt:lpstr>
      <vt:lpstr>Do I Have to Do Everything?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2020-10-14T20:04:43Z</dcterms:created>
  <dcterms:modified xsi:type="dcterms:W3CDTF">2023-05-18T17:40:43Z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