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7" r:id="rId1"/>
  </p:sldMasterIdLst>
  <p:notesMasterIdLst>
    <p:notesMasterId r:id="rId19"/>
  </p:notesMasterIdLst>
  <p:sldIdLst>
    <p:sldId id="269" r:id="rId2"/>
    <p:sldId id="316" r:id="rId3"/>
    <p:sldId id="328" r:id="rId4"/>
    <p:sldId id="329" r:id="rId5"/>
    <p:sldId id="321" r:id="rId6"/>
    <p:sldId id="330" r:id="rId7"/>
    <p:sldId id="336" r:id="rId8"/>
    <p:sldId id="335" r:id="rId9"/>
    <p:sldId id="327" r:id="rId10"/>
    <p:sldId id="338" r:id="rId11"/>
    <p:sldId id="339" r:id="rId12"/>
    <p:sldId id="337" r:id="rId13"/>
    <p:sldId id="331" r:id="rId14"/>
    <p:sldId id="332" r:id="rId15"/>
    <p:sldId id="258" r:id="rId16"/>
    <p:sldId id="334" r:id="rId17"/>
    <p:sldId id="333" r:id="rId18"/>
  </p:sldIdLst>
  <p:sldSz cx="12192000" cy="6858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ean Jacoby" initials="JJ" lastIdx="9" clrIdx="0">
    <p:extLst>
      <p:ext uri="{19B8F6BF-5375-455C-9EA6-DF929625EA0E}">
        <p15:presenceInfo xmlns:p15="http://schemas.microsoft.com/office/powerpoint/2012/main" userId="e679d59b87a9c33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396"/>
    <p:restoredTop sz="94684"/>
  </p:normalViewPr>
  <p:slideViewPr>
    <p:cSldViewPr snapToGrid="0" snapToObjects="1">
      <p:cViewPr varScale="1">
        <p:scale>
          <a:sx n="94" d="100"/>
          <a:sy n="94" d="100"/>
        </p:scale>
        <p:origin x="208" y="2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C5F7EF-A391-4F4E-9BB6-AB3F1B970AF3}" type="datetimeFigureOut">
              <a:rPr lang="en-US" smtClean="0"/>
              <a:t>1/26/23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354B83-980B-B146-919B-4C2F27B9D1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301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F0173D9-FE80-4C4C-8F73-29F338F1A9D2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1051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1779-AD44-4334-9C8D-9728C3894A6D}" type="datetimeFigureOut">
              <a:rPr lang="en-US" smtClean="0"/>
              <a:t>1/26/23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4202-F673-4635-874B-E7F8900AC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58109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107059"/>
      </p:ext>
    </p:extLst>
  </p:cSld>
  <p:clrMapOvr>
    <a:masterClrMapping/>
  </p:clrMapOvr>
  <p:hf sldNum="0"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100360"/>
      </p:ext>
    </p:extLst>
  </p:cSld>
  <p:clrMapOvr>
    <a:masterClrMapping/>
  </p:clrMapOvr>
  <p:hf sldNum="0"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3224786"/>
      </p:ext>
    </p:extLst>
  </p:cSld>
  <p:clrMapOvr>
    <a:masterClrMapping/>
  </p:clrMapOvr>
  <p:hf sldNum="0"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640446"/>
      </p:ext>
    </p:extLst>
  </p:cSld>
  <p:clrMapOvr>
    <a:masterClrMapping/>
  </p:clrMapOvr>
  <p:hf sldNum="0"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14728"/>
      </p:ext>
    </p:extLst>
  </p:cSld>
  <p:clrMapOvr>
    <a:masterClrMapping/>
  </p:clrMapOvr>
  <p:hf sldNum="0"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37549"/>
      </p:ext>
    </p:extLst>
  </p:cSld>
  <p:clrMapOvr>
    <a:masterClrMapping/>
  </p:clrMapOvr>
  <p:hf sldNum="0"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134106"/>
      </p:ext>
    </p:extLst>
  </p:cSld>
  <p:clrMapOvr>
    <a:masterClrMapping/>
  </p:clrMapOvr>
  <p:hf sldNum="0"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079261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0343998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1779-AD44-4334-9C8D-9728C3894A6D}" type="datetimeFigureOut">
              <a:rPr lang="en-US" smtClean="0"/>
              <a:t>1/26/23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4202-F673-4635-874B-E7F8900AC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1046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833483"/>
      </p:ext>
    </p:extLst>
  </p:cSld>
  <p:clrMapOvr>
    <a:masterClrMapping/>
  </p:clrMapOvr>
  <p:hf sldNum="0"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683192"/>
      </p:ext>
    </p:extLst>
  </p:cSld>
  <p:clrMapOvr>
    <a:masterClrMapping/>
  </p:clrMapOvr>
  <p:hf sldNum="0"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1779-AD44-4334-9C8D-9728C3894A6D}" type="datetimeFigureOut">
              <a:rPr lang="en-US" smtClean="0"/>
              <a:t>1/26/23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4202-F673-4635-874B-E7F8900AC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011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41779-AD44-4334-9C8D-9728C3894A6D}" type="datetimeFigureOut">
              <a:rPr lang="en-US" smtClean="0"/>
              <a:t>1/26/23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24202-F673-4635-874B-E7F8900AC70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447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199393"/>
      </p:ext>
    </p:extLst>
  </p:cSld>
  <p:clrMapOvr>
    <a:masterClrMapping/>
  </p:clrMapOvr>
  <p:hf sldNum="0"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9115"/>
      </p:ext>
    </p:extLst>
  </p:cSld>
  <p:clrMapOvr>
    <a:masterClrMapping/>
  </p:clrMapOvr>
  <p:hf sldNum="0"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F896F0A-A863-A248-962D-B950315F01D6}" type="datetime1">
              <a:rPr lang="en-US" smtClean="0"/>
              <a:t>1/26/23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E057FF-74AF-47E4-9296-67850A3ED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9695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  <p:sldLayoutId id="2147484315" r:id="rId8"/>
    <p:sldLayoutId id="2147484316" r:id="rId9"/>
    <p:sldLayoutId id="2147484317" r:id="rId10"/>
    <p:sldLayoutId id="2147484318" r:id="rId11"/>
    <p:sldLayoutId id="2147484319" r:id="rId12"/>
    <p:sldLayoutId id="2147484320" r:id="rId13"/>
    <p:sldLayoutId id="2147484321" r:id="rId14"/>
    <p:sldLayoutId id="2147484322" r:id="rId15"/>
    <p:sldLayoutId id="2147484323" r:id="rId16"/>
    <p:sldLayoutId id="2147484324" r:id="rId17"/>
  </p:sldLayoutIdLst>
  <p:hf sldNum="0" hd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42913" y="1128713"/>
            <a:ext cx="11329987" cy="2057400"/>
          </a:xfrm>
        </p:spPr>
        <p:txBody>
          <a:bodyPr/>
          <a:lstStyle/>
          <a:p>
            <a:pPr algn="ctr"/>
            <a:r>
              <a:rPr lang="en-US" sz="4800" b="1" i="1" dirty="0"/>
              <a:t>Faculty Promotion Statement Workshop Part 1</a:t>
            </a:r>
            <a:endParaRPr lang="en-US" sz="4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4FDF1F-C973-4391-9534-31E5F7680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2912" y="3786188"/>
            <a:ext cx="11329987" cy="2585583"/>
          </a:xfrm>
        </p:spPr>
        <p:txBody>
          <a:bodyPr>
            <a:noAutofit/>
          </a:bodyPr>
          <a:lstStyle/>
          <a:p>
            <a:pPr algn="ctr"/>
            <a:r>
              <a:rPr lang="en-US" sz="2800" i="1" dirty="0">
                <a:solidFill>
                  <a:schemeClr val="bg1"/>
                </a:solidFill>
              </a:rPr>
              <a:t>Co-Sponsored by SU ADVANCE and the Center for Faculty Development</a:t>
            </a:r>
            <a:r>
              <a:rPr lang="en-US" sz="2800" dirty="0">
                <a:solidFill>
                  <a:schemeClr val="bg1"/>
                </a:solidFill>
              </a:rPr>
              <a:t> </a:t>
            </a:r>
          </a:p>
          <a:p>
            <a:pPr algn="ctr"/>
            <a:endParaRPr lang="en-US" sz="2800" dirty="0">
              <a:solidFill>
                <a:schemeClr val="bg1"/>
              </a:solidFill>
            </a:endParaRPr>
          </a:p>
          <a:p>
            <a:pPr algn="ctr"/>
            <a:r>
              <a:rPr lang="en-US" sz="2800" dirty="0">
                <a:solidFill>
                  <a:schemeClr val="bg1"/>
                </a:solidFill>
                <a:cs typeface="Calibri" panose="020F0502020204030204" pitchFamily="34" charset="0"/>
              </a:rPr>
              <a:t>Jodi O’Brien and Colette Taylor</a:t>
            </a:r>
          </a:p>
          <a:p>
            <a:pPr algn="ctr"/>
            <a:r>
              <a:rPr lang="en-US" sz="2800" dirty="0">
                <a:solidFill>
                  <a:schemeClr val="bg1"/>
                </a:solidFill>
                <a:cs typeface="Calibri" panose="020F0502020204030204" pitchFamily="34" charset="0"/>
              </a:rPr>
              <a:t>26 January 2023</a:t>
            </a:r>
          </a:p>
        </p:txBody>
      </p:sp>
    </p:spTree>
    <p:extLst>
      <p:ext uri="{BB962C8B-B14F-4D97-AF65-F5344CB8AC3E}">
        <p14:creationId xmlns:p14="http://schemas.microsoft.com/office/powerpoint/2010/main" val="24730536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EFC38-D85C-26FA-CE41-524F88CCEC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b="1" i="1" dirty="0"/>
              <a:t>Faculty Promotion Statement Workshop Part 2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0B45D1-0C31-AB31-308F-CD0A70C6FA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7DB487-80A4-742F-FFA4-7066D39C81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E1D617C7-ED59-695B-414D-B0781F400BFF}"/>
              </a:ext>
            </a:extLst>
          </p:cNvPr>
          <p:cNvSpPr txBox="1"/>
          <p:nvPr/>
        </p:nvSpPr>
        <p:spPr>
          <a:xfrm>
            <a:off x="1212946" y="2753050"/>
            <a:ext cx="8891724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i="1" dirty="0">
                <a:solidFill>
                  <a:schemeClr val="bg1"/>
                </a:solidFill>
              </a:rPr>
              <a:t>Co-Sponsored by SU ADVANCE and the Center for Faculty Development</a:t>
            </a:r>
            <a:r>
              <a:rPr lang="en-US" sz="3200" dirty="0">
                <a:solidFill>
                  <a:schemeClr val="bg1"/>
                </a:solidFill>
              </a:rPr>
              <a:t> </a:t>
            </a:r>
          </a:p>
          <a:p>
            <a:pPr algn="ctr"/>
            <a:endParaRPr lang="en-US" sz="3200" dirty="0">
              <a:solidFill>
                <a:schemeClr val="bg1"/>
              </a:solidFill>
            </a:endParaRPr>
          </a:p>
          <a:p>
            <a:pPr algn="ctr"/>
            <a:r>
              <a:rPr lang="en-US" sz="3200" dirty="0">
                <a:solidFill>
                  <a:schemeClr val="bg1"/>
                </a:solidFill>
                <a:cs typeface="Calibri" panose="020F0502020204030204" pitchFamily="34" charset="0"/>
              </a:rPr>
              <a:t>Jodi O’Brien and Colette Taylor</a:t>
            </a:r>
          </a:p>
          <a:p>
            <a:pPr algn="ctr"/>
            <a:r>
              <a:rPr lang="en-US" sz="3200" dirty="0">
                <a:solidFill>
                  <a:schemeClr val="bg1"/>
                </a:solidFill>
                <a:cs typeface="Calibri" panose="020F0502020204030204" pitchFamily="34" charset="0"/>
              </a:rPr>
              <a:t>23 February 2023</a:t>
            </a:r>
          </a:p>
        </p:txBody>
      </p:sp>
    </p:spTree>
    <p:extLst>
      <p:ext uri="{BB962C8B-B14F-4D97-AF65-F5344CB8AC3E}">
        <p14:creationId xmlns:p14="http://schemas.microsoft.com/office/powerpoint/2010/main" val="18622978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35A7DD-903C-3ADC-DF9E-3E465D5193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/>
              <a:t>WORKSHOP INTENT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B20800-87BC-3223-E093-6C977FB799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AF37EE3-4BCE-31DB-8A46-01ABB7CDB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E90BC6C-7F7B-B0AF-6716-D1A16311DC18}"/>
              </a:ext>
            </a:extLst>
          </p:cNvPr>
          <p:cNvSpPr txBox="1"/>
          <p:nvPr/>
        </p:nvSpPr>
        <p:spPr>
          <a:xfrm>
            <a:off x="1446663" y="3029802"/>
            <a:ext cx="768369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Writing a holistic faculty development statement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Aligning the CV </a:t>
            </a:r>
          </a:p>
        </p:txBody>
      </p:sp>
    </p:spTree>
    <p:extLst>
      <p:ext uri="{BB962C8B-B14F-4D97-AF65-F5344CB8AC3E}">
        <p14:creationId xmlns:p14="http://schemas.microsoft.com/office/powerpoint/2010/main" val="35735865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24" y="560832"/>
            <a:ext cx="9729216" cy="1499616"/>
          </a:xfrm>
        </p:spPr>
        <p:txBody>
          <a:bodyPr/>
          <a:lstStyle/>
          <a:p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Identifying Professional Development and Contributions vis-à-vis the Guidelines: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73024" y="2342885"/>
            <a:ext cx="11058144" cy="4301755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The rank of Professor is customarily awarded to an individual who has an earned doctorate or terminal degree in their field, and has a record of excellent accomplishment and high competence demonstrating career-long integration with post-tenure evidence in one or more areas of faculty work.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Areas of faculty work to which a faculty member may apply their expertise are: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Curriculum/program development;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Contributions to university leadership and institution building;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Research/scholarly/creative practice;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Applied and public scholarship;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Community-engaged scholarship, research, teaching, learning, or other community engagement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7203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List activities that align with these general areas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1154954" y="3210003"/>
            <a:ext cx="8825659" cy="2809797"/>
          </a:xfrm>
        </p:spPr>
        <p:txBody>
          <a:bodyPr>
            <a:normAutofit/>
          </a:bodyPr>
          <a:lstStyle/>
          <a:p>
            <a:r>
              <a:rPr lang="en-US" sz="3200" u="sng" dirty="0"/>
              <a:t>Activities</a:t>
            </a:r>
            <a:r>
              <a:rPr lang="en-US" sz="3200" dirty="0"/>
              <a:t>			</a:t>
            </a:r>
            <a:r>
              <a:rPr lang="en-US" sz="3200" u="sng" dirty="0"/>
              <a:t>Expertise</a:t>
            </a:r>
            <a:r>
              <a:rPr lang="en-US" sz="3200" dirty="0"/>
              <a:t> 		</a:t>
            </a:r>
            <a:r>
              <a:rPr lang="en-US" sz="3200" u="sng" dirty="0"/>
              <a:t>Contribution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11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professional development since tenure is characterized by</a:t>
            </a:r>
            <a:r>
              <a:rPr lang="mr-IN" dirty="0"/>
              <a:t>…</a:t>
            </a:r>
            <a:r>
              <a:rPr lang="en-US" dirty="0"/>
              <a:t>.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Based on your list of activities and your reflections, write a paragraph that introduces your reader to your professional self.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667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189" y="452718"/>
            <a:ext cx="10058400" cy="1252514"/>
          </a:xfrm>
        </p:spPr>
        <p:txBody>
          <a:bodyPr>
            <a:noAutofit/>
          </a:bodyPr>
          <a:lstStyle/>
          <a:p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is the Audience in Your Head?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705232"/>
            <a:ext cx="10924097" cy="4543167"/>
          </a:xfrm>
        </p:spPr>
        <p:txBody>
          <a:bodyPr>
            <a:normAutofit lnSpcReduction="10000"/>
          </a:bodyPr>
          <a:lstStyle/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Path of the learner/narrating for those unfamiliar with your field/communities of practice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are you as a teacher-scholar-university citizen?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What activities and products are significant in your areas?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is your work aligned with mission </a:t>
            </a:r>
            <a:r>
              <a:rPr lang="en-US" sz="2800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indicative of your expertise: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Student success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Institutional engagement  (leadership, innovation, infrastructure)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University reputation</a:t>
            </a:r>
          </a:p>
          <a:p>
            <a:pPr lvl="1"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Diversity and Inclusion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endParaRPr lang="en-US" sz="28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235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7952" y="452718"/>
            <a:ext cx="9948671" cy="1120050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Who is the audience for your CV?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7952" y="1550406"/>
            <a:ext cx="11253216" cy="469799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solidFill>
                  <a:schemeClr val="accent1"/>
                </a:solidFill>
              </a:rPr>
              <a:t>Review your CV for alignment with your statement!</a:t>
            </a:r>
          </a:p>
          <a:p>
            <a:pPr>
              <a:buFont typeface="Wingdings" charset="2"/>
              <a:buChar char="v"/>
            </a:pPr>
            <a:r>
              <a:rPr lang="en-US" sz="2800" dirty="0"/>
              <a:t>Is all the information you report in your statement available on the CV?</a:t>
            </a:r>
          </a:p>
          <a:p>
            <a:pPr>
              <a:buFont typeface="Wingdings" charset="2"/>
              <a:buChar char="v"/>
            </a:pPr>
            <a:r>
              <a:rPr lang="en-US" sz="2800" dirty="0"/>
              <a:t>Do the categories reflect your trajectory?</a:t>
            </a:r>
          </a:p>
          <a:p>
            <a:pPr>
              <a:buFont typeface="Wingdings" charset="2"/>
              <a:buChar char="v"/>
            </a:pPr>
            <a:r>
              <a:rPr lang="en-US" sz="2800" dirty="0"/>
              <a:t>Have you indicated effort/contribution in items such as grants, community work, etc.?</a:t>
            </a:r>
          </a:p>
          <a:p>
            <a:pPr>
              <a:buFont typeface="Wingdings" charset="2"/>
              <a:buChar char="v"/>
            </a:pPr>
            <a:r>
              <a:rPr lang="en-US" sz="2800" dirty="0"/>
              <a:t>Do you have a “leadership” category?</a:t>
            </a:r>
          </a:p>
          <a:p>
            <a:pPr lvl="1">
              <a:buFont typeface="Wingdings" charset="2"/>
              <a:buChar char="v"/>
            </a:pPr>
            <a:r>
              <a:rPr lang="en-US" sz="2400" dirty="0"/>
              <a:t>Sub-divided by areas (e.g., discipline, community)</a:t>
            </a:r>
          </a:p>
          <a:p>
            <a:pPr lvl="1">
              <a:buFont typeface="Wingdings" charset="2"/>
              <a:buChar char="v"/>
            </a:pPr>
            <a:r>
              <a:rPr lang="en-US" sz="2400" dirty="0"/>
              <a:t>With brief descriptions of contribution/effort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597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568" y="231648"/>
            <a:ext cx="10046208" cy="86563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Template for the Statement: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104" y="1231392"/>
            <a:ext cx="11375136" cy="5173890"/>
          </a:xfrm>
        </p:spPr>
        <p:txBody>
          <a:bodyPr>
            <a:normAutofit/>
          </a:bodyPr>
          <a:lstStyle/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Opening: Characterize your professional identity and career trajectory.  Signal to readers 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how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your file should be read. 	</a:t>
            </a:r>
          </a:p>
          <a:p>
            <a:pPr lvl="1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“Because of my emphasis on community engagement, I have organized this statement to indicate how my contributions are integrated across my teaching, scholarship, and institutional leadership.”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Thematic Organization: Sub-titles/sub-areas should follow a thematic logic (rather than “teaching/scholarship/service”).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Clearly identified activities and products described in terms of significance to your professional identity/communities of practice/SU mission.</a:t>
            </a:r>
          </a:p>
          <a:p>
            <a:pPr lvl="1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“My commitment to mentoring junior faculty of color is reflected in a Routledge book series I edit.”</a:t>
            </a:r>
          </a:p>
          <a:p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Evidence of impact/contribution.</a:t>
            </a:r>
          </a:p>
          <a:p>
            <a:pPr lvl="1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As evidence of the scope of this contribution, the series has published #... </a:t>
            </a:r>
          </a:p>
          <a:p>
            <a:pPr lvl="1"/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central contribution to X community has been my expertise in grant-writing; X community recently received a King County grant.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8723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682752"/>
            <a:ext cx="10728960" cy="2962656"/>
          </a:xfrm>
        </p:spPr>
        <p:txBody>
          <a:bodyPr/>
          <a:lstStyle/>
          <a:p>
            <a:r>
              <a:rPr lang="en-US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Workshop Intent: </a:t>
            </a:r>
            <a: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Prepare faculty intending to submit promotion files in 2023-2024. These faculty will not have developed a prior Holistic Faculty Development Plan.  The file statement will stand in lieu of this. </a:t>
            </a:r>
            <a:br>
              <a:rPr lang="en-US" sz="3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Today, we will discuss:</a:t>
            </a:r>
            <a:br>
              <a:rPr lang="en-US" sz="2800" dirty="0"/>
            </a:br>
            <a:br>
              <a:rPr lang="en-US" sz="2800" dirty="0"/>
            </a:br>
            <a:r>
              <a:rPr lang="en-US" sz="2800" dirty="0"/>
              <a:t>	</a:t>
            </a:r>
            <a:endParaRPr lang="en-US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26720" y="3645408"/>
            <a:ext cx="10728960" cy="2791968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endParaRPr lang="en-US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Wingdings" pitchFamily="2" charset="2"/>
              <a:buChar char="v"/>
            </a:pPr>
            <a:r>
              <a:rPr lang="en-US" sz="35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Elements of a holistic statement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5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Communication with mentors and evaluators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5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 evaluators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9558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274321"/>
            <a:ext cx="9631680" cy="993647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Reflection: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0" y="1447800"/>
            <a:ext cx="12192000" cy="5135879"/>
          </a:xfrm>
        </p:spPr>
        <p:txBody>
          <a:bodyPr>
            <a:normAutofit lnSpcReduction="10000"/>
          </a:bodyPr>
          <a:lstStyle/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is the impact you intended to make when you entered the profession?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have you learned from going through the tenure process about yourself?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you passionate about in context of your professional identity?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would you describe your specific forms of expertise?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does this expertise show up in your professional life?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does this expertise show up in your university engagements?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What are the unifying themes of your professional life? </a:t>
            </a:r>
          </a:p>
          <a:p>
            <a:pPr marL="800100" lvl="1" indent="-342900">
              <a:buFont typeface="Wingdings" pitchFamily="2" charset="2"/>
              <a:buChar char="v"/>
            </a:pP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How does your professional identity and journey to professor align with Seattle University’s mission?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504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3984" y="560833"/>
            <a:ext cx="9668256" cy="2426207"/>
          </a:xfrm>
        </p:spPr>
        <p:txBody>
          <a:bodyPr/>
          <a:lstStyle/>
          <a:p>
            <a:pPr algn="ctr"/>
            <a:r>
              <a:rPr lang="en-US" sz="4800" dirty="0">
                <a:solidFill>
                  <a:schemeClr val="accent1"/>
                </a:solidFill>
              </a:rPr>
              <a:t>Professional Identity</a:t>
            </a:r>
            <a:br>
              <a:rPr lang="en-US" sz="4800" dirty="0"/>
            </a:br>
            <a:br>
              <a:rPr lang="en-US" sz="4800" dirty="0"/>
            </a:br>
            <a:r>
              <a:rPr lang="en-US" sz="4800" dirty="0"/>
              <a:t>I am a ___________?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984" y="4084320"/>
            <a:ext cx="9668256" cy="2036064"/>
          </a:xfrm>
        </p:spPr>
        <p:txBody>
          <a:bodyPr>
            <a:normAutofit/>
          </a:bodyPr>
          <a:lstStyle/>
          <a:p>
            <a:pPr algn="ctr"/>
            <a:r>
              <a:rPr lang="en-US" sz="2800" i="1" dirty="0"/>
              <a:t>In a few words or a phrase, how would you describe your professional identity? </a:t>
            </a:r>
          </a:p>
          <a:p>
            <a:pPr algn="ctr"/>
            <a:r>
              <a:rPr lang="en-US" sz="2800" i="1" dirty="0"/>
              <a:t>	(be creative, have fun with this)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089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5488" y="438912"/>
            <a:ext cx="9692640" cy="1865376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Narrating Your Professional Journey: Elements of Holistic Development</a:t>
            </a:r>
            <a:br>
              <a:rPr lang="en-US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475488" y="1799012"/>
            <a:ext cx="11241024" cy="4620076"/>
          </a:xfrm>
        </p:spPr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Personalized/Reflective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Thematic (what’s the arc of your story?)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Integrated (holistic)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Indicative of growth/trajectory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Mission-Aligned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Clear description of communities of practice (discipline ,university, specific publics, communities, etc.)</a:t>
            </a:r>
          </a:p>
          <a:p>
            <a:pPr marL="342900" indent="-342900">
              <a:buFont typeface="Wingdings" pitchFamily="2" charset="2"/>
              <a:buChar char="v"/>
            </a:pPr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Specifics: activities &amp; evidence of impact/contribution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52355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024" y="560832"/>
            <a:ext cx="9729216" cy="1499616"/>
          </a:xfrm>
        </p:spPr>
        <p:txBody>
          <a:bodyPr/>
          <a:lstStyle/>
          <a:p>
            <a:r>
              <a:rPr lang="en-US" sz="44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Identifying Professional Development and Contributions vis-à-vis the Guidelines: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73024" y="2342885"/>
            <a:ext cx="11058144" cy="4301755"/>
          </a:xfrm>
        </p:spPr>
        <p:txBody>
          <a:bodyPr>
            <a:normAutofit fontScale="40000" lnSpcReduction="20000"/>
          </a:bodyPr>
          <a:lstStyle/>
          <a:p>
            <a:r>
              <a:rPr lang="en-US" sz="6000" dirty="0">
                <a:latin typeface="Calibri" panose="020F0502020204030204" pitchFamily="34" charset="0"/>
                <a:cs typeface="Calibri" panose="020F0502020204030204" pitchFamily="34" charset="0"/>
              </a:rPr>
              <a:t>The rank of Professor is customarily awarded to an individual who has an earned doctorate or terminal degree in their field, and has a record of excellent accomplishment and high competence demonstrating career-long integration with post-tenure evidence in one or more areas of faculty work.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Areas of faculty work to which a faculty member may apply their expertise are: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Curriculum/program development;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Contributions to university leadership and institution building;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Research/scholarly/creative practice;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Applied and public scholarship; </a:t>
            </a:r>
          </a:p>
          <a:p>
            <a:r>
              <a:rPr lang="en-US" sz="6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• Community-engaged scholarship, research, teaching, learning, or other community engagement 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8957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6" y="524256"/>
            <a:ext cx="9729216" cy="923544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Identifying “Communities of Practice”: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524256" y="1865376"/>
            <a:ext cx="11241024" cy="3998976"/>
          </a:xfrm>
        </p:spPr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Who/what are the professional audiences in your head?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Where/how do you aspire to have impact? How would you demonstrate that impact?</a:t>
            </a:r>
          </a:p>
          <a:p>
            <a:pPr marL="457200" indent="-457200">
              <a:buFont typeface="Wingdings" pitchFamily="2" charset="2"/>
              <a:buChar char="v"/>
            </a:pPr>
            <a:r>
              <a:rPr lang="en-US" sz="3600" dirty="0">
                <a:latin typeface="Calibri" panose="020F0502020204030204" pitchFamily="34" charset="0"/>
                <a:cs typeface="Calibri" panose="020F0502020204030204" pitchFamily="34" charset="0"/>
              </a:rPr>
              <a:t>What contributions are you already making that you think don’t count; how might you develop these?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9671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449" y="452718"/>
            <a:ext cx="9514386" cy="995082"/>
          </a:xfrm>
        </p:spPr>
        <p:txBody>
          <a:bodyPr/>
          <a:lstStyle/>
          <a:p>
            <a:r>
              <a:rPr lang="en-US" sz="4000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External Evaluators and Other Audiences: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5130" y="1447801"/>
            <a:ext cx="11010422" cy="49574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The aim of the statement is to provide sign-posts for your reader for following and appreciating your professional development journey and contributions.  </a:t>
            </a:r>
          </a:p>
          <a:p>
            <a:pPr marL="0" indent="0">
              <a:buNone/>
            </a:pPr>
            <a:r>
              <a:rPr lang="en-US" sz="3200" dirty="0">
                <a:latin typeface="Calibri" panose="020F0502020204030204" pitchFamily="34" charset="0"/>
                <a:cs typeface="Calibri" panose="020F0502020204030204" pitchFamily="34" charset="0"/>
              </a:rPr>
              <a:t>In the absence of a clearly defined map, readers will default to the traditional # of publications, journal impact, etc. An effective statement will detour them away from this path and onto the one that accurately reflects you. Typically, evaluators appreciate this. A strongly aligned CV provides additional support in this alternative reading.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320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50" y="316992"/>
            <a:ext cx="9905485" cy="1706880"/>
          </a:xfrm>
        </p:spPr>
        <p:txBody>
          <a:bodyPr/>
          <a:lstStyle/>
          <a:p>
            <a:r>
              <a:rPr lang="en-US" sz="48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How will evaluators assess faculty’s portfolios holistically?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0050" y="2023872"/>
            <a:ext cx="11391899" cy="438141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b="1" dirty="0">
                <a:solidFill>
                  <a:schemeClr val="accent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Criteria: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Evidence of systematic development.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Evidence of a strongly articulated expert/interest focus.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Evidence of strong engagement of focus within specific community(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of practice.</a:t>
            </a:r>
          </a:p>
          <a:p>
            <a:pPr>
              <a:buClr>
                <a:schemeClr val="bg1"/>
              </a:buClr>
              <a:buFont typeface="Wingdings" pitchFamily="2" charset="2"/>
              <a:buChar char="v"/>
            </a:pP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Evidence of “impact” through documented artifacts relevant to the community(</a:t>
            </a:r>
            <a:r>
              <a:rPr lang="en-US" sz="28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ies</a:t>
            </a:r>
            <a:r>
              <a:rPr lang="en-US" sz="28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 of practice.</a:t>
            </a:r>
          </a:p>
        </p:txBody>
      </p:sp>
    </p:spTree>
    <p:extLst>
      <p:ext uri="{BB962C8B-B14F-4D97-AF65-F5344CB8AC3E}">
        <p14:creationId xmlns:p14="http://schemas.microsoft.com/office/powerpoint/2010/main" val="20614237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{F1BA2B62-57B9-A84A-8FF2-C27171C05E09}tf10001062</Template>
  <TotalTime>811</TotalTime>
  <Words>1100</Words>
  <Application>Microsoft Macintosh PowerPoint</Application>
  <PresentationFormat>Widescreen</PresentationFormat>
  <Paragraphs>98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</vt:lpstr>
      <vt:lpstr>Calibri</vt:lpstr>
      <vt:lpstr>Century Gothic</vt:lpstr>
      <vt:lpstr>Wingdings</vt:lpstr>
      <vt:lpstr>Wingdings 3</vt:lpstr>
      <vt:lpstr>Ion</vt:lpstr>
      <vt:lpstr>Faculty Promotion Statement Workshop Part 1</vt:lpstr>
      <vt:lpstr>Workshop Intent: Prepare faculty intending to submit promotion files in 2023-2024. These faculty will not have developed a prior Holistic Faculty Development Plan.  The file statement will stand in lieu of this.  Today, we will discuss:   </vt:lpstr>
      <vt:lpstr>Reflection:</vt:lpstr>
      <vt:lpstr>Professional Identity  I am a ___________?</vt:lpstr>
      <vt:lpstr>Narrating Your Professional Journey: Elements of Holistic Development </vt:lpstr>
      <vt:lpstr>Identifying Professional Development and Contributions vis-à-vis the Guidelines:</vt:lpstr>
      <vt:lpstr>Identifying “Communities of Practice”:</vt:lpstr>
      <vt:lpstr>External Evaluators and Other Audiences:</vt:lpstr>
      <vt:lpstr>How will evaluators assess faculty’s portfolios holistically?</vt:lpstr>
      <vt:lpstr>Faculty Promotion Statement Workshop Part 2</vt:lpstr>
      <vt:lpstr>WORKSHOP INTENT</vt:lpstr>
      <vt:lpstr>Identifying Professional Development and Contributions vis-à-vis the Guidelines:</vt:lpstr>
      <vt:lpstr>List activities that align with these general areas</vt:lpstr>
      <vt:lpstr>My professional development since tenure is characterized by….</vt:lpstr>
      <vt:lpstr>Who is the Audience in Your Head?</vt:lpstr>
      <vt:lpstr>Who is the audience for your CV?</vt:lpstr>
      <vt:lpstr>Template for the Statement:</vt:lpstr>
    </vt:vector>
  </TitlesOfParts>
  <Company>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Jodi O'Brien</dc:creator>
  <cp:lastModifiedBy>Microsoft Office User</cp:lastModifiedBy>
  <cp:revision>106</cp:revision>
  <dcterms:created xsi:type="dcterms:W3CDTF">2021-04-24T15:24:05Z</dcterms:created>
  <dcterms:modified xsi:type="dcterms:W3CDTF">2023-01-26T18:04:11Z</dcterms:modified>
</cp:coreProperties>
</file>