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Lst>
  <p:notesMasterIdLst>
    <p:notesMasterId r:id="rId27"/>
  </p:notesMasterIdLst>
  <p:handoutMasterIdLst>
    <p:handoutMasterId r:id="rId28"/>
  </p:handoutMasterIdLst>
  <p:sldIdLst>
    <p:sldId id="256" r:id="rId2"/>
    <p:sldId id="297" r:id="rId3"/>
    <p:sldId id="298" r:id="rId4"/>
    <p:sldId id="257" r:id="rId5"/>
    <p:sldId id="299" r:id="rId6"/>
    <p:sldId id="300" r:id="rId7"/>
    <p:sldId id="301" r:id="rId8"/>
    <p:sldId id="280" r:id="rId9"/>
    <p:sldId id="282" r:id="rId10"/>
    <p:sldId id="283" r:id="rId11"/>
    <p:sldId id="284" r:id="rId12"/>
    <p:sldId id="290" r:id="rId13"/>
    <p:sldId id="274" r:id="rId14"/>
    <p:sldId id="275" r:id="rId15"/>
    <p:sldId id="276" r:id="rId16"/>
    <p:sldId id="277" r:id="rId17"/>
    <p:sldId id="279" r:id="rId18"/>
    <p:sldId id="286" r:id="rId19"/>
    <p:sldId id="292" r:id="rId20"/>
    <p:sldId id="291" r:id="rId21"/>
    <p:sldId id="293" r:id="rId22"/>
    <p:sldId id="294" r:id="rId23"/>
    <p:sldId id="295" r:id="rId24"/>
    <p:sldId id="289" r:id="rId25"/>
    <p:sldId id="296"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herine Punsalan-Manlimos" initials="" lastIdx="7" clrIdx="0"/>
  <p:cmAuthor id="1" name="Windows User" initials="WU" lastIdx="2" clrIdx="1"/>
  <p:cmAuthor id="2" name="Information Technology" initials="IT" lastIdx="3"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4" d="100"/>
          <a:sy n="54" d="100"/>
        </p:scale>
        <p:origin x="186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FA891F9-AFB4-9E45-BB13-6C27D8087180}" type="datetimeFigureOut">
              <a:rPr lang="en-US" smtClean="0"/>
              <a:t>8/9/2016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8680905-14DE-2B41-BD4D-384120FBC7D1}" type="slidenum">
              <a:rPr lang="en-US" smtClean="0"/>
              <a:t>‹#›</a:t>
            </a:fld>
            <a:endParaRPr lang="en-US"/>
          </a:p>
        </p:txBody>
      </p:sp>
    </p:spTree>
    <p:extLst>
      <p:ext uri="{BB962C8B-B14F-4D97-AF65-F5344CB8AC3E}">
        <p14:creationId xmlns:p14="http://schemas.microsoft.com/office/powerpoint/2010/main" val="1962837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7C319D3-8CBE-459F-9110-FDE77C88133B}" type="datetimeFigureOut">
              <a:rPr lang="en-US" smtClean="0"/>
              <a:t>8/9/2016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384DBF3-89B5-451E-8339-EF556682697F}" type="slidenum">
              <a:rPr lang="en-US" smtClean="0"/>
              <a:t>‹#›</a:t>
            </a:fld>
            <a:endParaRPr lang="en-US"/>
          </a:p>
        </p:txBody>
      </p:sp>
    </p:spTree>
    <p:extLst>
      <p:ext uri="{BB962C8B-B14F-4D97-AF65-F5344CB8AC3E}">
        <p14:creationId xmlns:p14="http://schemas.microsoft.com/office/powerpoint/2010/main" val="409630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4DBF3-89B5-451E-8339-EF556682697F}" type="slidenum">
              <a:rPr lang="en-US" smtClean="0"/>
              <a:t>4</a:t>
            </a:fld>
            <a:endParaRPr lang="en-US"/>
          </a:p>
        </p:txBody>
      </p:sp>
    </p:spTree>
    <p:extLst>
      <p:ext uri="{BB962C8B-B14F-4D97-AF65-F5344CB8AC3E}">
        <p14:creationId xmlns:p14="http://schemas.microsoft.com/office/powerpoint/2010/main" val="1890196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621071"/>
            <a:ext cx="9134676" cy="1132783"/>
          </a:xfrm>
        </p:spPr>
        <p:txBody>
          <a:bodyPr/>
          <a:lstStyle>
            <a:lvl1pPr>
              <a:defRPr sz="2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4499814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7087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7943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04AF466F-BDA4-4F18-9C7B-FF0A9A1B0E80}" type="datetime1">
              <a:rPr lang="en-US" smtClean="0"/>
              <a:pPr/>
              <a:t>8/9/2016</a:t>
            </a:fld>
            <a:endParaRPr lang="en-US"/>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en-US"/>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6E2D2B3B-882E-40F3-A32F-6DD51691504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967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4406901"/>
            <a:ext cx="9143999" cy="1362075"/>
          </a:xfrm>
        </p:spPr>
        <p:txBody>
          <a:bodyPr anchor="t">
            <a:normAutofit/>
          </a:bodyPr>
          <a:lstStyle>
            <a:lvl1pPr algn="ctr">
              <a:defRPr sz="3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 y="2906713"/>
            <a:ext cx="9143999" cy="1500187"/>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39703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8193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9765"/>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3770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7746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23770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87746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3545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21032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14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529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9051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387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7064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3888641"/>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Lst>
  <p:hf sldNum="0" hdr="0" ftr="0" dt="0"/>
  <p:txStyles>
    <p:titleStyle>
      <a:lvl1pPr algn="ctr" defTabSz="457200" rtl="0" eaLnBrk="1" latinLnBrk="0" hangingPunct="1">
        <a:spcBef>
          <a:spcPct val="0"/>
        </a:spcBef>
        <a:buNone/>
        <a:defRPr sz="4000" kern="1200">
          <a:solidFill>
            <a:schemeClr val="tx1"/>
          </a:solidFill>
          <a:latin typeface="Rockwel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2460"/>
            <a:ext cx="7543800" cy="2593975"/>
          </a:xfrm>
        </p:spPr>
        <p:txBody>
          <a:bodyPr>
            <a:normAutofit fontScale="90000"/>
          </a:bodyPr>
          <a:lstStyle/>
          <a:p>
            <a:pPr algn="ctr"/>
            <a:r>
              <a:rPr lang="en-US" dirty="0" smtClean="0">
                <a:solidFill>
                  <a:schemeClr val="tx1"/>
                </a:solidFill>
                <a:latin typeface="+mj-lt"/>
              </a:rPr>
              <a:t>Team-Teaching Earth Spirituality  and Justice Across the University</a:t>
            </a:r>
            <a:endParaRPr lang="en-US" dirty="0">
              <a:solidFill>
                <a:schemeClr val="tx1"/>
              </a:solidFill>
              <a:latin typeface="+mj-lt"/>
            </a:endParaRPr>
          </a:p>
        </p:txBody>
      </p:sp>
      <p:sp>
        <p:nvSpPr>
          <p:cNvPr id="3" name="Subtitle 2"/>
          <p:cNvSpPr>
            <a:spLocks noGrp="1"/>
          </p:cNvSpPr>
          <p:nvPr>
            <p:ph type="subTitle" idx="1"/>
          </p:nvPr>
        </p:nvSpPr>
        <p:spPr>
          <a:xfrm>
            <a:off x="1181559" y="4464425"/>
            <a:ext cx="6461760" cy="1613646"/>
          </a:xfrm>
        </p:spPr>
        <p:txBody>
          <a:bodyPr>
            <a:normAutofit fontScale="92500" lnSpcReduction="20000"/>
          </a:bodyPr>
          <a:lstStyle/>
          <a:p>
            <a:pPr algn="ctr"/>
            <a:r>
              <a:rPr lang="en-US" sz="2600" b="1" dirty="0" smtClean="0">
                <a:solidFill>
                  <a:schemeClr val="tx1"/>
                </a:solidFill>
              </a:rPr>
              <a:t>Just  Sustainability: Hope for the Commons</a:t>
            </a:r>
          </a:p>
          <a:p>
            <a:pPr algn="ctr"/>
            <a:r>
              <a:rPr lang="en-US" dirty="0">
                <a:solidFill>
                  <a:schemeClr val="tx1"/>
                </a:solidFill>
              </a:rPr>
              <a:t>Catherine </a:t>
            </a:r>
            <a:r>
              <a:rPr lang="en-US" dirty="0" err="1">
                <a:solidFill>
                  <a:schemeClr val="tx1"/>
                </a:solidFill>
              </a:rPr>
              <a:t>Punsalan-Manlimos</a:t>
            </a:r>
            <a:r>
              <a:rPr lang="en-US">
                <a:solidFill>
                  <a:schemeClr val="tx1"/>
                </a:solidFill>
              </a:rPr>
              <a:t>, Ph.D., Director, Institute for Catholic Thought and Culture</a:t>
            </a:r>
          </a:p>
          <a:p>
            <a:pPr algn="ctr"/>
            <a:r>
              <a:rPr lang="en-US" smtClean="0">
                <a:solidFill>
                  <a:schemeClr val="tx1"/>
                </a:solidFill>
              </a:rPr>
              <a:t>Le </a:t>
            </a:r>
            <a:r>
              <a:rPr lang="en-US" dirty="0" smtClean="0">
                <a:solidFill>
                  <a:schemeClr val="tx1"/>
                </a:solidFill>
              </a:rPr>
              <a:t>Xuan </a:t>
            </a:r>
            <a:r>
              <a:rPr lang="en-US" dirty="0" err="1" smtClean="0">
                <a:solidFill>
                  <a:schemeClr val="tx1"/>
                </a:solidFill>
              </a:rPr>
              <a:t>Hy</a:t>
            </a:r>
            <a:r>
              <a:rPr lang="en-US" dirty="0" smtClean="0">
                <a:solidFill>
                  <a:schemeClr val="tx1"/>
                </a:solidFill>
              </a:rPr>
              <a:t>, Ph.D., Director, Catholic Studies</a:t>
            </a:r>
            <a:endParaRPr lang="en-US" dirty="0">
              <a:solidFill>
                <a:schemeClr val="tx1"/>
              </a:solidFill>
            </a:endParaRPr>
          </a:p>
          <a:p>
            <a:pPr algn="ctr"/>
            <a:r>
              <a:rPr lang="en-US" dirty="0" smtClean="0">
                <a:solidFill>
                  <a:schemeClr val="tx1"/>
                </a:solidFill>
              </a:rPr>
              <a:t>August </a:t>
            </a:r>
            <a:r>
              <a:rPr lang="en-US" dirty="0" smtClean="0">
                <a:solidFill>
                  <a:schemeClr val="tx1"/>
                </a:solidFill>
              </a:rPr>
              <a:t>9, 2016</a:t>
            </a:r>
          </a:p>
        </p:txBody>
      </p:sp>
    </p:spTree>
    <p:extLst>
      <p:ext uri="{BB962C8B-B14F-4D97-AF65-F5344CB8AC3E}">
        <p14:creationId xmlns:p14="http://schemas.microsoft.com/office/powerpoint/2010/main" val="2310155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j-lt"/>
              </a:rPr>
              <a:t>Course Description</a:t>
            </a:r>
            <a:endParaRPr lang="en-US" dirty="0">
              <a:latin typeface="+mj-lt"/>
            </a:endParaRPr>
          </a:p>
        </p:txBody>
      </p:sp>
      <p:sp>
        <p:nvSpPr>
          <p:cNvPr id="4" name="Text Placeholder 3"/>
          <p:cNvSpPr>
            <a:spLocks noGrp="1"/>
          </p:cNvSpPr>
          <p:nvPr>
            <p:ph type="body" idx="1"/>
          </p:nvPr>
        </p:nvSpPr>
        <p:spPr>
          <a:xfrm flipV="1">
            <a:off x="457200" y="1191988"/>
            <a:ext cx="4040188" cy="45719"/>
          </a:xfrm>
        </p:spPr>
        <p:txBody>
          <a:bodyPr>
            <a:normAutofit fontScale="25000" lnSpcReduction="20000"/>
          </a:bodyPr>
          <a:lstStyle/>
          <a:p>
            <a:endParaRPr lang="en-US" dirty="0"/>
          </a:p>
        </p:txBody>
      </p:sp>
      <p:sp>
        <p:nvSpPr>
          <p:cNvPr id="3" name="Content Placeholder 2"/>
          <p:cNvSpPr>
            <a:spLocks noGrp="1"/>
          </p:cNvSpPr>
          <p:nvPr>
            <p:ph sz="half" idx="2"/>
          </p:nvPr>
        </p:nvSpPr>
        <p:spPr>
          <a:xfrm>
            <a:off x="457200" y="1237707"/>
            <a:ext cx="4040188" cy="4942376"/>
          </a:xfrm>
        </p:spPr>
        <p:txBody>
          <a:bodyPr>
            <a:normAutofit fontScale="70000" lnSpcReduction="20000"/>
          </a:bodyPr>
          <a:lstStyle/>
          <a:p>
            <a:pPr marL="114300" indent="0">
              <a:buNone/>
            </a:pPr>
            <a:r>
              <a:rPr lang="en-US" sz="2800" dirty="0"/>
              <a:t>The seminar introduces participants to Catholic </a:t>
            </a:r>
            <a:r>
              <a:rPr lang="en-US" sz="2800" dirty="0" smtClean="0"/>
              <a:t>social thought </a:t>
            </a:r>
            <a:r>
              <a:rPr lang="en-US" sz="2800" dirty="0"/>
              <a:t>as it pertains to the current discussion on ecology and social justice. Inspired by Pope Francis’ encyclical, </a:t>
            </a:r>
            <a:r>
              <a:rPr lang="en-US" sz="2800" i="1" dirty="0" err="1" smtClean="0"/>
              <a:t>Laudato</a:t>
            </a:r>
            <a:r>
              <a:rPr lang="en-US" sz="2800" i="1" dirty="0" smtClean="0"/>
              <a:t> Si’, </a:t>
            </a:r>
            <a:r>
              <a:rPr lang="en-US" sz="2800" dirty="0" smtClean="0"/>
              <a:t>it </a:t>
            </a:r>
            <a:r>
              <a:rPr lang="en-US" sz="2800" dirty="0"/>
              <a:t>invites students to explore the contributions of Catholic thinkers to a multidisciplinary, dialogical response to the ecological crisis faced today. </a:t>
            </a:r>
            <a:endParaRPr lang="en-US" sz="2800" dirty="0" smtClean="0"/>
          </a:p>
          <a:p>
            <a:pPr marL="114300" indent="0">
              <a:buNone/>
            </a:pPr>
            <a:r>
              <a:rPr lang="en-US" sz="2800" dirty="0"/>
              <a:t>Students </a:t>
            </a:r>
            <a:r>
              <a:rPr lang="en-US" sz="2800" dirty="0" smtClean="0"/>
              <a:t>participate in seminar discussions </a:t>
            </a:r>
            <a:r>
              <a:rPr lang="en-US" sz="2800" dirty="0"/>
              <a:t>among themselves in a personally engaged way. The mixture of graduate and upper-level undergraduate students in the seminar makes it possible to have even more enriched conversations.</a:t>
            </a:r>
            <a:endParaRPr lang="en-US" sz="2800" dirty="0">
              <a:latin typeface="+mj-lt"/>
            </a:endParaRPr>
          </a:p>
        </p:txBody>
      </p:sp>
      <p:sp>
        <p:nvSpPr>
          <p:cNvPr id="5" name="Text Placeholder 4"/>
          <p:cNvSpPr>
            <a:spLocks noGrp="1"/>
          </p:cNvSpPr>
          <p:nvPr>
            <p:ph type="body" sz="quarter" idx="3"/>
          </p:nvPr>
        </p:nvSpPr>
        <p:spPr/>
        <p:txBody>
          <a:bodyPr>
            <a:noAutofit/>
          </a:bodyPr>
          <a:lstStyle/>
          <a:p>
            <a:r>
              <a:rPr lang="en-US" sz="1800" b="0" dirty="0" smtClean="0"/>
              <a:t>Student conversation with Fall speaker, Ilia </a:t>
            </a:r>
            <a:r>
              <a:rPr lang="en-US" sz="1800" b="0" dirty="0" err="1" smtClean="0"/>
              <a:t>Delio</a:t>
            </a:r>
            <a:r>
              <a:rPr lang="en-US" sz="1800" b="0" dirty="0" smtClean="0"/>
              <a:t>, OFM, Ph.D.</a:t>
            </a:r>
            <a:endParaRPr lang="en-US" sz="1800" b="0" dirty="0"/>
          </a:p>
        </p:txBody>
      </p:sp>
      <p:pic>
        <p:nvPicPr>
          <p:cNvPr id="7" name="Content Placeholder 6"/>
          <p:cNvPicPr>
            <a:picLocks noGrp="1" noChangeAspect="1"/>
          </p:cNvPicPr>
          <p:nvPr>
            <p:ph sz="quarter" idx="4"/>
          </p:nvPr>
        </p:nvPicPr>
        <p:blipFill>
          <a:blip r:embed="rId2" cstate="email">
            <a:extLst>
              <a:ext uri="{28A0092B-C50C-407E-A947-70E740481C1C}">
                <a14:useLocalDpi xmlns:a14="http://schemas.microsoft.com/office/drawing/2010/main" val="0"/>
              </a:ext>
            </a:extLst>
          </a:blip>
          <a:stretch>
            <a:fillRect/>
          </a:stretch>
        </p:blipFill>
        <p:spPr>
          <a:xfrm>
            <a:off x="4645025" y="2337991"/>
            <a:ext cx="4041775" cy="3031331"/>
          </a:xfrm>
        </p:spPr>
      </p:pic>
    </p:spTree>
    <p:extLst>
      <p:ext uri="{BB962C8B-B14F-4D97-AF65-F5344CB8AC3E}">
        <p14:creationId xmlns:p14="http://schemas.microsoft.com/office/powerpoint/2010/main" val="2970021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j-lt"/>
              </a:rPr>
              <a:t>Course Outcomes</a:t>
            </a:r>
            <a:endParaRPr lang="en-US" dirty="0">
              <a:latin typeface="+mj-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45163537"/>
              </p:ext>
            </p:extLst>
          </p:nvPr>
        </p:nvGraphicFramePr>
        <p:xfrm>
          <a:off x="457200" y="1270000"/>
          <a:ext cx="8229599" cy="4437126"/>
        </p:xfrm>
        <a:graphic>
          <a:graphicData uri="http://schemas.openxmlformats.org/drawingml/2006/table">
            <a:tbl>
              <a:tblPr firstRow="1" firstCol="1" bandRow="1">
                <a:tableStyleId>{5C22544A-7EE6-4342-B048-85BDC9FD1C3A}</a:tableStyleId>
              </a:tblPr>
              <a:tblGrid>
                <a:gridCol w="2742613"/>
                <a:gridCol w="2743493"/>
                <a:gridCol w="2743493"/>
              </a:tblGrid>
              <a:tr h="0">
                <a:tc>
                  <a:txBody>
                    <a:bodyPr/>
                    <a:lstStyle/>
                    <a:p>
                      <a:pPr marL="0" marR="0">
                        <a:lnSpc>
                          <a:spcPct val="115000"/>
                        </a:lnSpc>
                        <a:spcBef>
                          <a:spcPts val="0"/>
                        </a:spcBef>
                        <a:spcAft>
                          <a:spcPts val="0"/>
                        </a:spcAft>
                      </a:pPr>
                      <a:r>
                        <a:rPr lang="en-US" sz="1600" dirty="0">
                          <a:effectLst/>
                        </a:rPr>
                        <a:t>Learning Outcomes</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5058" marR="95058" marT="0" marB="0"/>
                </a:tc>
                <a:tc>
                  <a:txBody>
                    <a:bodyPr/>
                    <a:lstStyle/>
                    <a:p>
                      <a:pPr marL="0" marR="0">
                        <a:lnSpc>
                          <a:spcPct val="115000"/>
                        </a:lnSpc>
                        <a:spcBef>
                          <a:spcPts val="0"/>
                        </a:spcBef>
                        <a:spcAft>
                          <a:spcPts val="0"/>
                        </a:spcAft>
                      </a:pPr>
                      <a:r>
                        <a:rPr lang="en-US" sz="1600" dirty="0">
                          <a:effectLst/>
                        </a:rPr>
                        <a:t>This learning outcome will be met through</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5058" marR="95058" marT="0" marB="0"/>
                </a:tc>
                <a:tc>
                  <a:txBody>
                    <a:bodyPr/>
                    <a:lstStyle/>
                    <a:p>
                      <a:pPr marL="0" marR="0">
                        <a:lnSpc>
                          <a:spcPct val="115000"/>
                        </a:lnSpc>
                        <a:spcBef>
                          <a:spcPts val="0"/>
                        </a:spcBef>
                        <a:spcAft>
                          <a:spcPts val="0"/>
                        </a:spcAft>
                      </a:pPr>
                      <a:r>
                        <a:rPr lang="en-US" sz="1600">
                          <a:effectLst/>
                        </a:rPr>
                        <a:t>This learning outcome will be assessed through</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95058" marR="95058" marT="0" marB="0"/>
                </a:tc>
              </a:tr>
              <a:tr h="0">
                <a:tc>
                  <a:txBody>
                    <a:bodyPr/>
                    <a:lstStyle/>
                    <a:p>
                      <a:pPr marL="0" marR="0">
                        <a:lnSpc>
                          <a:spcPct val="115000"/>
                        </a:lnSpc>
                        <a:spcBef>
                          <a:spcPts val="0"/>
                        </a:spcBef>
                        <a:spcAft>
                          <a:spcPts val="0"/>
                        </a:spcAft>
                      </a:pPr>
                      <a:r>
                        <a:rPr lang="en-US" sz="1600" dirty="0">
                          <a:effectLst/>
                        </a:rPr>
                        <a:t> </a:t>
                      </a:r>
                    </a:p>
                    <a:p>
                      <a:pPr marL="0" marR="0">
                        <a:lnSpc>
                          <a:spcPct val="115000"/>
                        </a:lnSpc>
                        <a:spcBef>
                          <a:spcPts val="0"/>
                        </a:spcBef>
                        <a:spcAft>
                          <a:spcPts val="0"/>
                        </a:spcAft>
                      </a:pPr>
                      <a:r>
                        <a:rPr lang="en-US" sz="1600" dirty="0">
                          <a:effectLst/>
                        </a:rPr>
                        <a:t>Students’ heart, mind, and gut are engaged so that each student will pick up one issue or dimension of the topic, work on it, and present it to class.</a:t>
                      </a:r>
                    </a:p>
                    <a:p>
                      <a:pPr marL="0" marR="0">
                        <a:lnSpc>
                          <a:spcPct val="115000"/>
                        </a:lnSpc>
                        <a:spcBef>
                          <a:spcPts val="0"/>
                        </a:spcBef>
                        <a:spcAft>
                          <a:spcPts val="0"/>
                        </a:spcAft>
                      </a:pPr>
                      <a:r>
                        <a:rPr lang="en-US" sz="1600" dirty="0">
                          <a:effectLst/>
                        </a:rPr>
                        <a:t> </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5058" marR="95058" marT="0" marB="0"/>
                </a:tc>
                <a:tc>
                  <a:txBody>
                    <a:bodyPr/>
                    <a:lstStyle/>
                    <a:p>
                      <a:pPr marL="0" marR="0">
                        <a:lnSpc>
                          <a:spcPct val="115000"/>
                        </a:lnSpc>
                        <a:spcBef>
                          <a:spcPts val="0"/>
                        </a:spcBef>
                        <a:spcAft>
                          <a:spcPts val="0"/>
                        </a:spcAft>
                      </a:pPr>
                      <a:r>
                        <a:rPr lang="en-US" sz="1600" dirty="0">
                          <a:effectLst/>
                        </a:rPr>
                        <a:t> </a:t>
                      </a:r>
                    </a:p>
                    <a:p>
                      <a:pPr marL="0" marR="0">
                        <a:lnSpc>
                          <a:spcPct val="115000"/>
                        </a:lnSpc>
                        <a:spcBef>
                          <a:spcPts val="0"/>
                        </a:spcBef>
                        <a:spcAft>
                          <a:spcPts val="0"/>
                        </a:spcAft>
                      </a:pPr>
                      <a:r>
                        <a:rPr lang="en-US" sz="1600" dirty="0">
                          <a:effectLst/>
                        </a:rPr>
                        <a:t>Critical engagement with and presentation of the issue or dimension of the topic chosen.</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5058" marR="95058" marT="0" marB="0"/>
                </a:tc>
                <a:tc>
                  <a:txBody>
                    <a:bodyPr/>
                    <a:lstStyle/>
                    <a:p>
                      <a:pPr marL="0" marR="0">
                        <a:lnSpc>
                          <a:spcPct val="115000"/>
                        </a:lnSpc>
                        <a:spcBef>
                          <a:spcPts val="0"/>
                        </a:spcBef>
                        <a:spcAft>
                          <a:spcPts val="0"/>
                        </a:spcAft>
                      </a:pPr>
                      <a:r>
                        <a:rPr lang="en-US" sz="1600" dirty="0">
                          <a:effectLst/>
                        </a:rPr>
                        <a:t> </a:t>
                      </a:r>
                    </a:p>
                    <a:p>
                      <a:pPr marL="0" marR="0">
                        <a:lnSpc>
                          <a:spcPct val="115000"/>
                        </a:lnSpc>
                        <a:spcBef>
                          <a:spcPts val="0"/>
                        </a:spcBef>
                        <a:spcAft>
                          <a:spcPts val="0"/>
                        </a:spcAft>
                      </a:pPr>
                      <a:r>
                        <a:rPr lang="en-US" sz="1600" dirty="0">
                          <a:effectLst/>
                        </a:rPr>
                        <a:t>Completion of written assignments and postings, active class participation, and creative presentation of final project.</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5058" marR="95058" marT="0" marB="0"/>
                </a:tc>
              </a:tr>
              <a:tr h="0">
                <a:tc>
                  <a:txBody>
                    <a:bodyPr/>
                    <a:lstStyle/>
                    <a:p>
                      <a:pPr marL="0" marR="0">
                        <a:lnSpc>
                          <a:spcPct val="115000"/>
                        </a:lnSpc>
                        <a:spcBef>
                          <a:spcPts val="0"/>
                        </a:spcBef>
                        <a:spcAft>
                          <a:spcPts val="0"/>
                        </a:spcAft>
                      </a:pPr>
                      <a:r>
                        <a:rPr lang="en-US" sz="1600">
                          <a:effectLst/>
                        </a:rPr>
                        <a:t> </a:t>
                      </a:r>
                    </a:p>
                    <a:p>
                      <a:pPr marL="0" marR="0">
                        <a:lnSpc>
                          <a:spcPct val="115000"/>
                        </a:lnSpc>
                        <a:spcBef>
                          <a:spcPts val="0"/>
                        </a:spcBef>
                        <a:spcAft>
                          <a:spcPts val="0"/>
                        </a:spcAft>
                      </a:pPr>
                      <a:r>
                        <a:rPr lang="en-US" sz="1600">
                          <a:effectLst/>
                        </a:rPr>
                        <a:t>Students learn to draw from Catholic intellectual tradition, as they develop the final presentation.</a:t>
                      </a:r>
                    </a:p>
                    <a:p>
                      <a:pPr marL="0" marR="0">
                        <a:lnSpc>
                          <a:spcPct val="115000"/>
                        </a:lnSpc>
                        <a:spcBef>
                          <a:spcPts val="0"/>
                        </a:spcBef>
                        <a:spcAft>
                          <a:spcPts val="0"/>
                        </a:spcAft>
                      </a:pPr>
                      <a:r>
                        <a:rPr lang="en-US" sz="1600">
                          <a:effectLst/>
                        </a:rPr>
                        <a:t> </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95058" marR="95058" marT="0" marB="0"/>
                </a:tc>
                <a:tc>
                  <a:txBody>
                    <a:bodyPr/>
                    <a:lstStyle/>
                    <a:p>
                      <a:pPr marL="0" marR="0">
                        <a:lnSpc>
                          <a:spcPct val="115000"/>
                        </a:lnSpc>
                        <a:spcBef>
                          <a:spcPts val="0"/>
                        </a:spcBef>
                        <a:spcAft>
                          <a:spcPts val="0"/>
                        </a:spcAft>
                      </a:pPr>
                      <a:r>
                        <a:rPr lang="en-US" sz="1600">
                          <a:effectLst/>
                        </a:rPr>
                        <a:t> </a:t>
                      </a:r>
                    </a:p>
                    <a:p>
                      <a:pPr marL="0" marR="0">
                        <a:lnSpc>
                          <a:spcPct val="115000"/>
                        </a:lnSpc>
                        <a:spcBef>
                          <a:spcPts val="0"/>
                        </a:spcBef>
                        <a:spcAft>
                          <a:spcPts val="0"/>
                        </a:spcAft>
                      </a:pPr>
                      <a:r>
                        <a:rPr lang="en-US" sz="1600">
                          <a:effectLst/>
                        </a:rPr>
                        <a:t>Scholarly understanding and appropriation of sources from Catholic intellectual tradition.</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95058" marR="95058" marT="0" marB="0"/>
                </a:tc>
                <a:tc>
                  <a:txBody>
                    <a:bodyPr/>
                    <a:lstStyle/>
                    <a:p>
                      <a:pPr marL="0" marR="0">
                        <a:lnSpc>
                          <a:spcPct val="115000"/>
                        </a:lnSpc>
                        <a:spcBef>
                          <a:spcPts val="0"/>
                        </a:spcBef>
                        <a:spcAft>
                          <a:spcPts val="0"/>
                        </a:spcAft>
                      </a:pPr>
                      <a:r>
                        <a:rPr lang="en-US" sz="1600" dirty="0">
                          <a:effectLst/>
                        </a:rPr>
                        <a:t> </a:t>
                      </a:r>
                    </a:p>
                    <a:p>
                      <a:pPr marL="0" marR="0">
                        <a:lnSpc>
                          <a:spcPct val="115000"/>
                        </a:lnSpc>
                        <a:spcBef>
                          <a:spcPts val="0"/>
                        </a:spcBef>
                        <a:spcAft>
                          <a:spcPts val="0"/>
                        </a:spcAft>
                      </a:pPr>
                      <a:r>
                        <a:rPr lang="en-US" sz="1600" dirty="0">
                          <a:effectLst/>
                        </a:rPr>
                        <a:t>Effective reading, synthesis, and reflection.</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5058" marR="95058" marT="0" marB="0"/>
                </a:tc>
              </a:tr>
            </a:tbl>
          </a:graphicData>
        </a:graphic>
      </p:graphicFrame>
    </p:spTree>
    <p:extLst>
      <p:ext uri="{BB962C8B-B14F-4D97-AF65-F5344CB8AC3E}">
        <p14:creationId xmlns:p14="http://schemas.microsoft.com/office/powerpoint/2010/main" val="2898209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Requirements </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Project</a:t>
            </a:r>
          </a:p>
          <a:p>
            <a:pPr lvl="1"/>
            <a:r>
              <a:rPr lang="en-US" dirty="0" smtClean="0"/>
              <a:t>Choose </a:t>
            </a:r>
            <a:r>
              <a:rPr lang="en-US" dirty="0"/>
              <a:t>a presentation topic and have it approved by faculty advisor</a:t>
            </a:r>
          </a:p>
          <a:p>
            <a:pPr lvl="1"/>
            <a:r>
              <a:rPr lang="en-US" dirty="0"/>
              <a:t>Meet with faculty </a:t>
            </a:r>
            <a:r>
              <a:rPr lang="en-US" dirty="0" smtClean="0"/>
              <a:t>advisor</a:t>
            </a:r>
          </a:p>
          <a:p>
            <a:pPr lvl="1"/>
            <a:r>
              <a:rPr lang="en-US" dirty="0"/>
              <a:t>Present project to class and discuss others’ </a:t>
            </a:r>
            <a:r>
              <a:rPr lang="en-US" dirty="0" smtClean="0"/>
              <a:t>presentations</a:t>
            </a:r>
            <a:endParaRPr lang="en-US" dirty="0"/>
          </a:p>
          <a:p>
            <a:pPr lvl="0"/>
            <a:r>
              <a:rPr lang="en-US" dirty="0" smtClean="0"/>
              <a:t>Attendance at </a:t>
            </a:r>
            <a:r>
              <a:rPr lang="en-US" dirty="0"/>
              <a:t>the Catholic Heritage Lecture and conversation </a:t>
            </a:r>
            <a:r>
              <a:rPr lang="en-US" dirty="0" smtClean="0"/>
              <a:t>with CHL Speaker</a:t>
            </a:r>
            <a:endParaRPr lang="en-US" dirty="0"/>
          </a:p>
          <a:p>
            <a:pPr lvl="0"/>
            <a:r>
              <a:rPr lang="en-US" dirty="0" smtClean="0"/>
              <a:t>Class Attendance</a:t>
            </a:r>
            <a:endParaRPr lang="en-US" dirty="0"/>
          </a:p>
          <a:p>
            <a:pPr lvl="0"/>
            <a:r>
              <a:rPr lang="en-US" dirty="0" smtClean="0"/>
              <a:t>CANVAS Discussion Forum.</a:t>
            </a:r>
            <a:endParaRPr lang="en-US" dirty="0"/>
          </a:p>
          <a:p>
            <a:endParaRPr lang="en-US" dirty="0"/>
          </a:p>
        </p:txBody>
      </p:sp>
    </p:spTree>
    <p:extLst>
      <p:ext uri="{BB962C8B-B14F-4D97-AF65-F5344CB8AC3E}">
        <p14:creationId xmlns:p14="http://schemas.microsoft.com/office/powerpoint/2010/main" val="3981198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SO WHAT?</a:t>
            </a:r>
            <a:endParaRPr lang="en-US" sz="3200"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529405" y="1435102"/>
            <a:ext cx="7252690" cy="4836606"/>
          </a:xfrm>
        </p:spPr>
      </p:pic>
      <p:sp>
        <p:nvSpPr>
          <p:cNvPr id="6" name="Text Placeholder 5"/>
          <p:cNvSpPr>
            <a:spLocks noGrp="1"/>
          </p:cNvSpPr>
          <p:nvPr>
            <p:ph type="body" sz="half" idx="2"/>
          </p:nvPr>
        </p:nvSpPr>
        <p:spPr/>
        <p:txBody>
          <a:bodyPr/>
          <a:lstStyle/>
          <a:p>
            <a:r>
              <a:rPr lang="en-US" dirty="0" smtClean="0"/>
              <a:t>Fred Seymour, Film Studies</a:t>
            </a:r>
          </a:p>
          <a:p>
            <a:r>
              <a:rPr lang="en-US" dirty="0" smtClean="0"/>
              <a:t>With a CAST Minor </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044875"/>
            <a:ext cx="3340250" cy="2226833"/>
          </a:xfrm>
          <a:prstGeom prst="rect">
            <a:avLst/>
          </a:prstGeom>
        </p:spPr>
      </p:pic>
    </p:spTree>
    <p:extLst>
      <p:ext uri="{BB962C8B-B14F-4D97-AF65-F5344CB8AC3E}">
        <p14:creationId xmlns:p14="http://schemas.microsoft.com/office/powerpoint/2010/main" val="538145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MAYA LALL, ’16, Fine Arts with a CAST minor</a:t>
            </a:r>
            <a:endParaRPr lang="en-US" dirty="0"/>
          </a:p>
        </p:txBody>
      </p:sp>
      <p:pic>
        <p:nvPicPr>
          <p:cNvPr id="11" name="Picture Placeholder 10"/>
          <p:cNvPicPr>
            <a:picLocks noGrp="1" noChangeAspect="1"/>
          </p:cNvPicPr>
          <p:nvPr>
            <p:ph type="pic" idx="1"/>
          </p:nvPr>
        </p:nvPicPr>
        <p:blipFill>
          <a:blip r:embed="rId2" cstate="email">
            <a:extLst>
              <a:ext uri="{28A0092B-C50C-407E-A947-70E740481C1C}">
                <a14:useLocalDpi xmlns:a14="http://schemas.microsoft.com/office/drawing/2010/main" val="0"/>
              </a:ext>
            </a:extLst>
          </a:blip>
          <a:srcRect l="5556" r="5556"/>
          <a:stretch>
            <a:fillRect/>
          </a:stretch>
        </p:blipFill>
        <p:spPr/>
      </p:pic>
      <p:sp>
        <p:nvSpPr>
          <p:cNvPr id="10" name="Text Placeholder 9"/>
          <p:cNvSpPr>
            <a:spLocks noGrp="1"/>
          </p:cNvSpPr>
          <p:nvPr>
            <p:ph type="body" sz="half" idx="2"/>
          </p:nvPr>
        </p:nvSpPr>
        <p:spPr/>
        <p:txBody>
          <a:bodyPr>
            <a:normAutofit fontScale="92500"/>
          </a:bodyPr>
          <a:lstStyle/>
          <a:p>
            <a:r>
              <a:rPr lang="en-US" dirty="0" smtClean="0"/>
              <a:t>One of three pieces she created for each quarter of the course. This piece explores not only how </a:t>
            </a:r>
            <a:r>
              <a:rPr lang="en-US" i="1" dirty="0" err="1" smtClean="0"/>
              <a:t>Laudato</a:t>
            </a:r>
            <a:r>
              <a:rPr lang="en-US" i="1" dirty="0" smtClean="0"/>
              <a:t> Si’ </a:t>
            </a:r>
            <a:r>
              <a:rPr lang="en-US" dirty="0" smtClean="0"/>
              <a:t>challenges us to care for our common home but how this same call is found in many religions from around the world.</a:t>
            </a:r>
            <a:endParaRPr lang="en-US" dirty="0"/>
          </a:p>
        </p:txBody>
      </p:sp>
    </p:spTree>
    <p:extLst>
      <p:ext uri="{BB962C8B-B14F-4D97-AF65-F5344CB8AC3E}">
        <p14:creationId xmlns:p14="http://schemas.microsoft.com/office/powerpoint/2010/main" val="2717360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Jessica Palmer, ‘16, MA Transformational Leadership</a:t>
            </a:r>
            <a:endParaRPr lang="en-US" dirty="0"/>
          </a:p>
        </p:txBody>
      </p:sp>
      <p:pic>
        <p:nvPicPr>
          <p:cNvPr id="5" name="Picture Placeholder 4"/>
          <p:cNvPicPr>
            <a:picLocks noGrp="1" noChangeAspect="1"/>
          </p:cNvPicPr>
          <p:nvPr>
            <p:ph type="pic" idx="1"/>
          </p:nvPr>
        </p:nvPicPr>
        <p:blipFill>
          <a:blip r:embed="rId2" cstate="email">
            <a:extLst>
              <a:ext uri="{28A0092B-C50C-407E-A947-70E740481C1C}">
                <a14:useLocalDpi xmlns:a14="http://schemas.microsoft.com/office/drawing/2010/main" val="0"/>
              </a:ext>
            </a:extLst>
          </a:blip>
          <a:srcRect l="5844" r="5844"/>
          <a:stretch>
            <a:fillRect/>
          </a:stretch>
        </p:blipFill>
        <p:spPr/>
      </p:pic>
      <p:sp>
        <p:nvSpPr>
          <p:cNvPr id="4" name="Text Placeholder 3"/>
          <p:cNvSpPr>
            <a:spLocks noGrp="1"/>
          </p:cNvSpPr>
          <p:nvPr>
            <p:ph type="body" sz="half" idx="2"/>
          </p:nvPr>
        </p:nvSpPr>
        <p:spPr/>
        <p:txBody>
          <a:bodyPr numCol="2">
            <a:normAutofit fontScale="85000" lnSpcReduction="20000"/>
          </a:bodyPr>
          <a:lstStyle/>
          <a:p>
            <a:r>
              <a:rPr lang="en-US" dirty="0" smtClean="0"/>
              <a:t>Water color inspired by the final chapter of Christian </a:t>
            </a:r>
            <a:r>
              <a:rPr lang="en-US" dirty="0" err="1" smtClean="0"/>
              <a:t>Peppard’s</a:t>
            </a:r>
            <a:r>
              <a:rPr lang="en-US" dirty="0" smtClean="0"/>
              <a:t> </a:t>
            </a:r>
            <a:r>
              <a:rPr lang="en-US" i="1" dirty="0" smtClean="0"/>
              <a:t>Just Waters:</a:t>
            </a:r>
            <a:endParaRPr lang="en-US" dirty="0" smtClean="0"/>
          </a:p>
          <a:p>
            <a:endParaRPr lang="en-US" dirty="0" smtClean="0"/>
          </a:p>
          <a:p>
            <a:endParaRPr lang="en-US" dirty="0"/>
          </a:p>
          <a:p>
            <a:r>
              <a:rPr lang="en-US" dirty="0" smtClean="0"/>
              <a:t>Woman at the Well</a:t>
            </a:r>
          </a:p>
          <a:p>
            <a:r>
              <a:rPr lang="en-US" dirty="0" smtClean="0"/>
              <a:t>Hidden Life</a:t>
            </a:r>
          </a:p>
          <a:p>
            <a:r>
              <a:rPr lang="en-US" dirty="0" smtClean="0"/>
              <a:t>Generations</a:t>
            </a:r>
          </a:p>
          <a:p>
            <a:r>
              <a:rPr lang="en-US" dirty="0" smtClean="0"/>
              <a:t>Her Daily Toil</a:t>
            </a:r>
            <a:endParaRPr lang="en-US" dirty="0"/>
          </a:p>
        </p:txBody>
      </p:sp>
    </p:spTree>
    <p:extLst>
      <p:ext uri="{BB962C8B-B14F-4D97-AF65-F5344CB8AC3E}">
        <p14:creationId xmlns:p14="http://schemas.microsoft.com/office/powerpoint/2010/main" val="3818806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4294967295"/>
          </p:nvPr>
        </p:nvPicPr>
        <p:blipFill>
          <a:blip r:embed="rId2" cstate="email">
            <a:extLst>
              <a:ext uri="{28A0092B-C50C-407E-A947-70E740481C1C}">
                <a14:useLocalDpi xmlns:a14="http://schemas.microsoft.com/office/drawing/2010/main" val="0"/>
              </a:ext>
            </a:extLst>
          </a:blip>
          <a:stretch>
            <a:fillRect/>
          </a:stretch>
        </p:blipFill>
        <p:spPr>
          <a:xfrm>
            <a:off x="2065468" y="0"/>
            <a:ext cx="4808538" cy="6219825"/>
          </a:xfrm>
          <a:prstGeom prst="rect">
            <a:avLst/>
          </a:prstGeom>
          <a:noFill/>
          <a:ln>
            <a:noFill/>
          </a:ln>
        </p:spPr>
      </p:pic>
    </p:spTree>
    <p:extLst>
      <p:ext uri="{BB962C8B-B14F-4D97-AF65-F5344CB8AC3E}">
        <p14:creationId xmlns:p14="http://schemas.microsoft.com/office/powerpoint/2010/main" val="1007246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14209" y="0"/>
            <a:ext cx="4806779" cy="6219377"/>
          </a:xfrm>
          <a:prstGeom prst="rect">
            <a:avLst/>
          </a:prstGeom>
        </p:spPr>
      </p:pic>
    </p:spTree>
    <p:extLst>
      <p:ext uri="{BB962C8B-B14F-4D97-AF65-F5344CB8AC3E}">
        <p14:creationId xmlns:p14="http://schemas.microsoft.com/office/powerpoint/2010/main" val="2651041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Student comments/discussions</a:t>
            </a:r>
            <a:endParaRPr lang="en-US" dirty="0"/>
          </a:p>
        </p:txBody>
      </p:sp>
      <p:sp>
        <p:nvSpPr>
          <p:cNvPr id="4" name="Content Placeholder 3"/>
          <p:cNvSpPr>
            <a:spLocks noGrp="1"/>
          </p:cNvSpPr>
          <p:nvPr>
            <p:ph idx="1"/>
          </p:nvPr>
        </p:nvSpPr>
        <p:spPr/>
        <p:txBody>
          <a:bodyPr>
            <a:normAutofit fontScale="85000" lnSpcReduction="10000"/>
          </a:bodyPr>
          <a:lstStyle/>
          <a:p>
            <a:pPr marL="0" indent="0">
              <a:buNone/>
            </a:pPr>
            <a:r>
              <a:rPr lang="en-US" dirty="0"/>
              <a:t>What: I really look forward to discussing environmental issues during this quarter. I </a:t>
            </a:r>
            <a:r>
              <a:rPr lang="en-US" b="1" dirty="0"/>
              <a:t>did not come to this course intentionally</a:t>
            </a:r>
            <a:r>
              <a:rPr lang="en-US" dirty="0"/>
              <a:t> but I can already tell that I will get more out of this class than just the credits I need.</a:t>
            </a:r>
          </a:p>
          <a:p>
            <a:pPr marL="0" indent="0">
              <a:buNone/>
            </a:pPr>
            <a:r>
              <a:rPr lang="en-US" dirty="0"/>
              <a:t>So what: To that means I hope that this course gives me an outlet </a:t>
            </a:r>
            <a:r>
              <a:rPr lang="en-US" b="1" dirty="0"/>
              <a:t>to speak of science without religious affiliations</a:t>
            </a:r>
            <a:r>
              <a:rPr lang="en-US" dirty="0"/>
              <a:t>. At the same time, I want to be open to the beliefs of others. I do not think that positive environmental change will ever occur without a dialogue that involves all sides listening and at least trying to understand</a:t>
            </a:r>
            <a:r>
              <a:rPr lang="en-US" dirty="0" smtClean="0"/>
              <a:t>.			--Kate</a:t>
            </a:r>
            <a:endParaRPr lang="en-US" dirty="0"/>
          </a:p>
          <a:p>
            <a:pPr marL="0" indent="0">
              <a:buNone/>
            </a:pPr>
            <a:endParaRPr lang="en-US" dirty="0"/>
          </a:p>
        </p:txBody>
      </p:sp>
    </p:spTree>
    <p:extLst>
      <p:ext uri="{BB962C8B-B14F-4D97-AF65-F5344CB8AC3E}">
        <p14:creationId xmlns:p14="http://schemas.microsoft.com/office/powerpoint/2010/main" val="3988220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4753" y="1105725"/>
            <a:ext cx="7996518" cy="4154984"/>
          </a:xfrm>
          <a:prstGeom prst="rect">
            <a:avLst/>
          </a:prstGeom>
        </p:spPr>
        <p:txBody>
          <a:bodyPr wrap="square">
            <a:spAutoFit/>
          </a:bodyPr>
          <a:lstStyle/>
          <a:p>
            <a:pPr>
              <a:spcBef>
                <a:spcPts val="900"/>
              </a:spcBef>
              <a:spcAft>
                <a:spcPts val="900"/>
              </a:spcAft>
            </a:pPr>
            <a:r>
              <a:rPr lang="en-US" dirty="0">
                <a:solidFill>
                  <a:srgbClr val="333333"/>
                </a:solidFill>
                <a:latin typeface="Helvetica" panose="020B0604020202020204" pitchFamily="34" charset="0"/>
                <a:ea typeface="Times New Roman" panose="02020603050405020304" pitchFamily="18" charset="0"/>
              </a:rPr>
              <a:t>What: Our technological prowess is causing us to continuously harm our earth and it's becoming more and more detrimental as time goes on. We're so focused on worshipping money, and converting our life to the economic world, that we've forgotten to give our attention to what the earth wants of us. </a:t>
            </a:r>
            <a:endParaRPr lang="en-US" sz="2400" dirty="0">
              <a:latin typeface="Times New Roman" panose="02020603050405020304" pitchFamily="18" charset="0"/>
              <a:ea typeface="Times New Roman" panose="02020603050405020304" pitchFamily="18" charset="0"/>
            </a:endParaRPr>
          </a:p>
          <a:p>
            <a:pPr>
              <a:spcBef>
                <a:spcPts val="900"/>
              </a:spcBef>
              <a:spcAft>
                <a:spcPts val="900"/>
              </a:spcAft>
            </a:pPr>
            <a:r>
              <a:rPr lang="en-US" dirty="0">
                <a:solidFill>
                  <a:srgbClr val="333333"/>
                </a:solidFill>
                <a:latin typeface="Helvetica" panose="020B0604020202020204" pitchFamily="34" charset="0"/>
                <a:ea typeface="Times New Roman" panose="02020603050405020304" pitchFamily="18" charset="0"/>
              </a:rPr>
              <a:t>So what: Us [sic] human beings are disconnected from </a:t>
            </a:r>
            <a:r>
              <a:rPr lang="en-US" dirty="0" err="1">
                <a:solidFill>
                  <a:srgbClr val="333333"/>
                </a:solidFill>
                <a:latin typeface="Helvetica" panose="020B0604020202020204" pitchFamily="34" charset="0"/>
                <a:ea typeface="Times New Roman" panose="02020603050405020304" pitchFamily="18" charset="0"/>
              </a:rPr>
              <a:t>ourself</a:t>
            </a:r>
            <a:r>
              <a:rPr lang="en-US" dirty="0">
                <a:solidFill>
                  <a:srgbClr val="333333"/>
                </a:solidFill>
                <a:latin typeface="Helvetica" panose="020B0604020202020204" pitchFamily="34" charset="0"/>
                <a:ea typeface="Times New Roman" panose="02020603050405020304" pitchFamily="18" charset="0"/>
              </a:rPr>
              <a:t> [sic]</a:t>
            </a:r>
            <a:r>
              <a:rPr lang="en-US" dirty="0" err="1">
                <a:solidFill>
                  <a:srgbClr val="333333"/>
                </a:solidFill>
                <a:latin typeface="Helvetica" panose="020B0604020202020204" pitchFamily="34" charset="0"/>
                <a:ea typeface="Times New Roman" panose="02020603050405020304" pitchFamily="18" charset="0"/>
              </a:rPr>
              <a:t>vand</a:t>
            </a:r>
            <a:r>
              <a:rPr lang="en-US" dirty="0">
                <a:solidFill>
                  <a:srgbClr val="333333"/>
                </a:solidFill>
                <a:latin typeface="Helvetica" panose="020B0604020202020204" pitchFamily="34" charset="0"/>
                <a:ea typeface="Times New Roman" panose="02020603050405020304" pitchFamily="18" charset="0"/>
              </a:rPr>
              <a:t> nature. Self and nature is one, and </a:t>
            </a:r>
            <a:r>
              <a:rPr lang="en-US" b="1" dirty="0">
                <a:solidFill>
                  <a:srgbClr val="333333"/>
                </a:solidFill>
                <a:latin typeface="Helvetica" panose="020B0604020202020204" pitchFamily="34" charset="0"/>
                <a:ea typeface="Times New Roman" panose="02020603050405020304" pitchFamily="18" charset="0"/>
              </a:rPr>
              <a:t>the pope invites us to recognize that "all of us are linked by unseen bonds and together form a kind of universal family"</a:t>
            </a:r>
            <a:r>
              <a:rPr lang="en-US" dirty="0">
                <a:solidFill>
                  <a:srgbClr val="333333"/>
                </a:solidFill>
                <a:latin typeface="Helvetica" panose="020B0604020202020204" pitchFamily="34" charset="0"/>
                <a:ea typeface="Times New Roman" panose="02020603050405020304" pitchFamily="18" charset="0"/>
              </a:rPr>
              <a:t> (89).</a:t>
            </a:r>
            <a:endParaRPr lang="en-US" sz="2400" dirty="0">
              <a:latin typeface="Times New Roman" panose="02020603050405020304" pitchFamily="18" charset="0"/>
              <a:ea typeface="Times New Roman" panose="02020603050405020304" pitchFamily="18" charset="0"/>
            </a:endParaRPr>
          </a:p>
          <a:p>
            <a:pPr>
              <a:spcBef>
                <a:spcPts val="900"/>
              </a:spcBef>
              <a:spcAft>
                <a:spcPts val="900"/>
              </a:spcAft>
            </a:pPr>
            <a:r>
              <a:rPr lang="en-US" dirty="0">
                <a:solidFill>
                  <a:srgbClr val="333333"/>
                </a:solidFill>
                <a:latin typeface="Helvetica" panose="020B0604020202020204" pitchFamily="34" charset="0"/>
                <a:ea typeface="Times New Roman" panose="02020603050405020304" pitchFamily="18" charset="0"/>
              </a:rPr>
              <a:t>Now what: </a:t>
            </a:r>
            <a:r>
              <a:rPr lang="en-US" b="1" dirty="0">
                <a:solidFill>
                  <a:srgbClr val="333333"/>
                </a:solidFill>
                <a:latin typeface="Helvetica" panose="020B0604020202020204" pitchFamily="34" charset="0"/>
                <a:ea typeface="Times New Roman" panose="02020603050405020304" pitchFamily="18" charset="0"/>
              </a:rPr>
              <a:t>Enter into reflection</a:t>
            </a:r>
            <a:r>
              <a:rPr lang="en-US" dirty="0">
                <a:solidFill>
                  <a:srgbClr val="333333"/>
                </a:solidFill>
                <a:latin typeface="Helvetica" panose="020B0604020202020204" pitchFamily="34" charset="0"/>
                <a:ea typeface="Times New Roman" panose="02020603050405020304" pitchFamily="18" charset="0"/>
              </a:rPr>
              <a:t> into what it means to be a human and reflect on our purpose of life as the Pope asks us to do. </a:t>
            </a:r>
            <a:r>
              <a:rPr lang="en-US" b="1" dirty="0">
                <a:solidFill>
                  <a:srgbClr val="333333"/>
                </a:solidFill>
                <a:latin typeface="Helvetica" panose="020B0604020202020204" pitchFamily="34" charset="0"/>
                <a:ea typeface="Times New Roman" panose="02020603050405020304" pitchFamily="18" charset="0"/>
              </a:rPr>
              <a:t>With reflection comes awareness and realization, and with that we can share with one another and have productive and active dialogue</a:t>
            </a:r>
            <a:r>
              <a:rPr lang="en-US" dirty="0">
                <a:solidFill>
                  <a:srgbClr val="333333"/>
                </a:solidFill>
                <a:latin typeface="Helvetica" panose="020B0604020202020204" pitchFamily="34" charset="0"/>
                <a:ea typeface="Times New Roman" panose="02020603050405020304" pitchFamily="18" charset="0"/>
              </a:rPr>
              <a:t>. </a:t>
            </a:r>
            <a:r>
              <a:rPr lang="en-US" dirty="0" smtClean="0">
                <a:solidFill>
                  <a:srgbClr val="333333"/>
                </a:solidFill>
                <a:latin typeface="Helvetica" panose="020B0604020202020204" pitchFamily="34" charset="0"/>
                <a:ea typeface="Times New Roman" panose="02020603050405020304" pitchFamily="18" charset="0"/>
              </a:rPr>
              <a:t>--Maya, September 29</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8064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a:p>
        </p:txBody>
      </p:sp>
      <p:sp>
        <p:nvSpPr>
          <p:cNvPr id="10" name="Content Placeholder 9"/>
          <p:cNvSpPr>
            <a:spLocks noGrp="1"/>
          </p:cNvSpPr>
          <p:nvPr>
            <p:ph idx="1"/>
          </p:nvPr>
        </p:nvSpPr>
        <p:spPr/>
        <p:txBody>
          <a:bodyPr>
            <a:normAutofit/>
          </a:bodyPr>
          <a:lstStyle/>
          <a:p>
            <a:pPr marL="0" indent="0">
              <a:buNone/>
            </a:pPr>
            <a:r>
              <a:rPr lang="en-US" dirty="0"/>
              <a:t>Our goal is not to amass information or to satisfy curiosity, but rather to become </a:t>
            </a:r>
            <a:r>
              <a:rPr lang="en-US" b="1" i="1" dirty="0"/>
              <a:t>painfully aware</a:t>
            </a:r>
            <a:r>
              <a:rPr lang="en-US" dirty="0"/>
              <a:t>, to dare to turn what is happening to the world into </a:t>
            </a:r>
            <a:r>
              <a:rPr lang="en-US" b="1" i="1" dirty="0"/>
              <a:t>our own personal suffering </a:t>
            </a:r>
            <a:r>
              <a:rPr lang="en-US" dirty="0"/>
              <a:t>and thus to discover </a:t>
            </a:r>
            <a:r>
              <a:rPr lang="en-US" b="1" dirty="0"/>
              <a:t>what each of us can do about it</a:t>
            </a:r>
            <a:r>
              <a:rPr lang="en-US" dirty="0"/>
              <a:t>. [</a:t>
            </a:r>
            <a:r>
              <a:rPr lang="en-US" i="1" dirty="0" err="1"/>
              <a:t>Laudato</a:t>
            </a:r>
            <a:r>
              <a:rPr lang="en-US" i="1" dirty="0"/>
              <a:t> Si’ </a:t>
            </a:r>
            <a:r>
              <a:rPr lang="en-US" dirty="0"/>
              <a:t>19]</a:t>
            </a:r>
          </a:p>
          <a:p>
            <a:pPr marL="0" indent="0">
              <a:buNone/>
            </a:pPr>
            <a:endParaRPr lang="en-US" dirty="0"/>
          </a:p>
        </p:txBody>
      </p:sp>
    </p:spTree>
    <p:extLst>
      <p:ext uri="{BB962C8B-B14F-4D97-AF65-F5344CB8AC3E}">
        <p14:creationId xmlns:p14="http://schemas.microsoft.com/office/powerpoint/2010/main" val="2663555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marL="0" indent="0">
              <a:buNone/>
            </a:pPr>
            <a:r>
              <a:rPr lang="en-US" dirty="0"/>
              <a:t>Hi Maya! I totally agree with you- advancements in </a:t>
            </a:r>
            <a:r>
              <a:rPr lang="en-US" b="1" dirty="0"/>
              <a:t>technology have caused a heightened fixation</a:t>
            </a:r>
            <a:r>
              <a:rPr lang="en-US" dirty="0"/>
              <a:t> over the years with money, especially within a capitalist economic system. I wonder if people, particularly Americans, are spending less time outdoors than indoors due to the recent innovations in technology. I mean, now you can have food brought to your house by putting in an order with Amazon!</a:t>
            </a:r>
          </a:p>
          <a:p>
            <a:pPr marL="0" indent="0">
              <a:buNone/>
            </a:pPr>
            <a:r>
              <a:rPr lang="en-US" dirty="0"/>
              <a:t>Things like that scare me- by limiting our interactions with people and nature in an everyday, casual context, do we then place less importance on our collective role as people living off of the earth and therefore neglect to make the appropriate strides to protect it</a:t>
            </a:r>
            <a:r>
              <a:rPr lang="en-US" dirty="0" smtClean="0"/>
              <a:t>?—Alex, Oct. 1, 2015</a:t>
            </a:r>
            <a:endParaRPr lang="en-US" dirty="0"/>
          </a:p>
          <a:p>
            <a:pPr marL="0" indent="0">
              <a:buNone/>
            </a:pPr>
            <a:endParaRPr lang="en-US" dirty="0" smtClean="0"/>
          </a:p>
          <a:p>
            <a:pPr marL="0" indent="0">
              <a:buNone/>
            </a:pPr>
            <a:r>
              <a:rPr lang="en-US" dirty="0" smtClean="0"/>
              <a:t>Maya</a:t>
            </a:r>
            <a:r>
              <a:rPr lang="en-US" dirty="0"/>
              <a:t>, I completely agree. The </a:t>
            </a:r>
            <a:r>
              <a:rPr lang="en-US" b="1" dirty="0"/>
              <a:t>disconnect from our earth and each other</a:t>
            </a:r>
            <a:r>
              <a:rPr lang="en-US" dirty="0"/>
              <a:t> is crucial. We feel so distant from the problems at hand even though we are each deeply intertwined with them. I think you pose a great ‘Now what’, </a:t>
            </a:r>
            <a:r>
              <a:rPr lang="en-US" b="1" dirty="0"/>
              <a:t>reflection and dialogue</a:t>
            </a:r>
            <a:r>
              <a:rPr lang="en-US" dirty="0"/>
              <a:t> is always a good place to start in becoming more aware and moved to act</a:t>
            </a:r>
            <a:r>
              <a:rPr lang="en-US" dirty="0" smtClean="0"/>
              <a:t>.—Monique, Oct </a:t>
            </a:r>
            <a:r>
              <a:rPr lang="en-US" dirty="0"/>
              <a:t>1, 2015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821747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7882" y="537883"/>
            <a:ext cx="8104094" cy="5378824"/>
          </a:xfrm>
        </p:spPr>
        <p:txBody>
          <a:bodyPr>
            <a:normAutofit fontScale="40000" lnSpcReduction="20000"/>
          </a:bodyPr>
          <a:lstStyle/>
          <a:p>
            <a:pPr marL="0" indent="0">
              <a:buNone/>
            </a:pPr>
            <a:r>
              <a:rPr lang="en-US" sz="5000" dirty="0"/>
              <a:t>What?:  On page 38, </a:t>
            </a:r>
            <a:r>
              <a:rPr lang="en-US" sz="5000" dirty="0" err="1"/>
              <a:t>Peppard</a:t>
            </a:r>
            <a:r>
              <a:rPr lang="en-US" sz="5000" dirty="0"/>
              <a:t> highlights that, "nearly 17 million barrels of crude oil are used annually to manufacture plastic bottles that are used once and then discarded. [...] And only 13 percent of those bottles are actually recycled after being discarded</a:t>
            </a:r>
            <a:r>
              <a:rPr lang="en-US" sz="5000" dirty="0" smtClean="0"/>
              <a:t>.“</a:t>
            </a:r>
          </a:p>
          <a:p>
            <a:pPr marL="0" indent="0">
              <a:buNone/>
            </a:pPr>
            <a:endParaRPr lang="en-US" sz="5000" dirty="0"/>
          </a:p>
          <a:p>
            <a:pPr marL="0" indent="0">
              <a:buNone/>
            </a:pPr>
            <a:r>
              <a:rPr lang="en-US" sz="5000" dirty="0"/>
              <a:t>So what?:  If these numbers represented a population who relied on bottled water as their sole source of clean water, perhaps this number would not be so staggering.  Unfortunately, </a:t>
            </a:r>
            <a:r>
              <a:rPr lang="en-US" sz="5000" dirty="0" err="1"/>
              <a:t>Peppard</a:t>
            </a:r>
            <a:r>
              <a:rPr lang="en-US" sz="5000" dirty="0"/>
              <a:t> goes on to write that, "the most prodigious consumers of bottled water have clean tap water at their fingertips twenty-four hours a day and are not in danger of drinking disease ridden water" (p. 38).  </a:t>
            </a:r>
            <a:endParaRPr lang="en-US" sz="5000" dirty="0" smtClean="0"/>
          </a:p>
          <a:p>
            <a:pPr marL="0" indent="0">
              <a:buNone/>
            </a:pPr>
            <a:endParaRPr lang="en-US" sz="5000" dirty="0"/>
          </a:p>
          <a:p>
            <a:pPr marL="0" indent="0">
              <a:buNone/>
            </a:pPr>
            <a:r>
              <a:rPr lang="en-US" sz="5000" dirty="0"/>
              <a:t>Now what?: Action must be taken in order to reduce unnecessary water bottle consumption on an international scale.  Seattle University, along side many other universities across the United States, has already taken action to reduce water bottle waste through installing water container friendly water fountains, removing access to bottled water on campus, and improving access to bins for recycling.  It would be interesting to see how the U.S. government may be able to incentivize all businesses, schools, and institutions alike to follow the model of Seattle University.  –</a:t>
            </a:r>
            <a:r>
              <a:rPr lang="en-US" sz="5000" dirty="0" smtClean="0"/>
              <a:t>Pat, Jan. 15</a:t>
            </a:r>
            <a:endParaRPr lang="en-US" sz="5000" dirty="0"/>
          </a:p>
          <a:p>
            <a:endParaRPr lang="en-US" dirty="0"/>
          </a:p>
        </p:txBody>
      </p:sp>
    </p:spTree>
    <p:extLst>
      <p:ext uri="{BB962C8B-B14F-4D97-AF65-F5344CB8AC3E}">
        <p14:creationId xmlns:p14="http://schemas.microsoft.com/office/powerpoint/2010/main" val="14681260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a:xfrm>
            <a:off x="457200" y="681317"/>
            <a:ext cx="8229600" cy="5629835"/>
          </a:xfrm>
        </p:spPr>
        <p:txBody>
          <a:bodyPr>
            <a:normAutofit/>
          </a:bodyPr>
          <a:lstStyle/>
          <a:p>
            <a:pPr marL="0" indent="0">
              <a:buNone/>
            </a:pPr>
            <a:endParaRPr lang="en-US" baseline="-25000" dirty="0"/>
          </a:p>
          <a:p>
            <a:pPr marL="0" indent="0">
              <a:buNone/>
            </a:pPr>
            <a:r>
              <a:rPr lang="en-US" baseline="-25000" dirty="0"/>
              <a:t>These statements about the production and recycling of water bottles also resonated with me. I don't understand how the US, with all of its resources and educated leaders, can allow so much of the country to not have recycling laws. Even leaving the Seattle city limits is noticeable when it comes to recycling and composting. Even though recycling is a reactive measure rather than a proactive solution, its an important first step. –Jessica </a:t>
            </a:r>
          </a:p>
          <a:p>
            <a:pPr marL="0" indent="0">
              <a:buNone/>
            </a:pPr>
            <a:endParaRPr lang="en-US" i="1" baseline="-25000" dirty="0"/>
          </a:p>
          <a:p>
            <a:pPr marL="0" indent="0">
              <a:buNone/>
            </a:pPr>
            <a:r>
              <a:rPr lang="en-US" i="1" baseline="-25000" dirty="0"/>
              <a:t>That's the second time today I've heard someone talk of reactive measures and proactive solutions with regard to government policy.  It seems like this is an issue across the board.  When it comes to cognitive resources I guess this makes at least a little bit of sense.  It is easier on the brain to think of how to respond in case a fire breaks out in your home than to critically think of all the ways in which action must be taken in order to have it </a:t>
            </a:r>
            <a:r>
              <a:rPr lang="en-US" i="1" baseline="-25000" dirty="0" smtClean="0"/>
              <a:t>prevented…. </a:t>
            </a:r>
            <a:r>
              <a:rPr lang="en-US" i="1" baseline="-25000" dirty="0"/>
              <a:t>–Pat </a:t>
            </a:r>
          </a:p>
        </p:txBody>
      </p:sp>
    </p:spTree>
    <p:extLst>
      <p:ext uri="{BB962C8B-B14F-4D97-AF65-F5344CB8AC3E}">
        <p14:creationId xmlns:p14="http://schemas.microsoft.com/office/powerpoint/2010/main" val="28476209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Reflections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The course was </a:t>
            </a:r>
            <a:r>
              <a:rPr lang="en-US" b="1" dirty="0"/>
              <a:t>inspirational</a:t>
            </a:r>
            <a:r>
              <a:rPr lang="en-US" dirty="0"/>
              <a:t>. At the most basic level it has</a:t>
            </a:r>
            <a:r>
              <a:rPr lang="en-US" b="1" dirty="0"/>
              <a:t> reminded me to pay attention to the beauty of nature all around me</a:t>
            </a:r>
            <a:r>
              <a:rPr lang="en-US" dirty="0"/>
              <a:t>. This was a frequent topic of our discussions and one of the themes carried through the student presentations. We walk past so much beauty each day. I have found myself </a:t>
            </a:r>
            <a:r>
              <a:rPr lang="en-US" b="1" dirty="0"/>
              <a:t>slowing down and paying attention more to my surroundings.</a:t>
            </a:r>
            <a:r>
              <a:rPr lang="en-US" dirty="0"/>
              <a:t>  Another way the course has inspired me is in my attitude toward the influence and power of our academic studies. It was eye-opening to see the quality of discussion, presentations, and final products produced by the students in this class. I do not think I have ever seen a higher level of commitment and results in any of the other courses I have been a part of over the years. I am not sure if it was the topic, the quality of the student, the innovative approach of the course, or something else, but the results were tremendous and continue to inspire me.  </a:t>
            </a:r>
            <a:r>
              <a:rPr lang="en-US" dirty="0" smtClean="0"/>
              <a:t>--Fr. Bob Stephan </a:t>
            </a:r>
            <a:r>
              <a:rPr lang="en-US" dirty="0"/>
              <a:t>  </a:t>
            </a:r>
          </a:p>
        </p:txBody>
      </p:sp>
    </p:spTree>
    <p:extLst>
      <p:ext uri="{BB962C8B-B14F-4D97-AF65-F5344CB8AC3E}">
        <p14:creationId xmlns:p14="http://schemas.microsoft.com/office/powerpoint/2010/main" val="2283278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might </a:t>
            </a:r>
            <a:r>
              <a:rPr lang="en-US" dirty="0" err="1" smtClean="0"/>
              <a:t>accountfor</a:t>
            </a:r>
            <a:r>
              <a:rPr lang="en-US" dirty="0" smtClean="0"/>
              <a:t> the success?</a:t>
            </a:r>
            <a:endParaRPr lang="en-US" dirty="0"/>
          </a:p>
        </p:txBody>
      </p:sp>
      <p:sp>
        <p:nvSpPr>
          <p:cNvPr id="5" name="Content Placeholder 4"/>
          <p:cNvSpPr>
            <a:spLocks noGrp="1"/>
          </p:cNvSpPr>
          <p:nvPr>
            <p:ph idx="1"/>
          </p:nvPr>
        </p:nvSpPr>
        <p:spPr/>
        <p:txBody>
          <a:bodyPr/>
          <a:lstStyle/>
          <a:p>
            <a:r>
              <a:rPr lang="en-US" dirty="0" smtClean="0"/>
              <a:t>Class Size</a:t>
            </a:r>
          </a:p>
          <a:p>
            <a:r>
              <a:rPr lang="en-US" dirty="0" smtClean="0"/>
              <a:t>Faculty Mentoring</a:t>
            </a:r>
          </a:p>
          <a:p>
            <a:r>
              <a:rPr lang="en-US" dirty="0" smtClean="0"/>
              <a:t>Intergenerational Composition</a:t>
            </a:r>
          </a:p>
          <a:p>
            <a:r>
              <a:rPr lang="en-US" dirty="0" smtClean="0"/>
              <a:t>Student interest and commitment to integral ecology</a:t>
            </a:r>
          </a:p>
          <a:p>
            <a:r>
              <a:rPr lang="en-US" dirty="0" err="1" smtClean="0"/>
              <a:t>Ignatian</a:t>
            </a:r>
            <a:r>
              <a:rPr lang="en-US" dirty="0" smtClean="0"/>
              <a:t> Pedagogy/Practical Theological Method</a:t>
            </a:r>
            <a:endParaRPr lang="en-US" dirty="0"/>
          </a:p>
        </p:txBody>
      </p:sp>
    </p:spTree>
    <p:extLst>
      <p:ext uri="{BB962C8B-B14F-4D97-AF65-F5344CB8AC3E}">
        <p14:creationId xmlns:p14="http://schemas.microsoft.com/office/powerpoint/2010/main" val="18524449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3416969"/>
            <a:ext cx="5486400" cy="589548"/>
          </a:xfrm>
        </p:spPr>
        <p:txBody>
          <a:bodyPr>
            <a:normAutofit/>
          </a:bodyPr>
          <a:lstStyle/>
          <a:p>
            <a:r>
              <a:rPr lang="en-US" sz="2800" dirty="0" smtClean="0"/>
              <a:t>Now What?</a:t>
            </a:r>
            <a:endParaRPr lang="en-US" sz="2800" dirty="0"/>
          </a:p>
        </p:txBody>
      </p:sp>
      <p:sp>
        <p:nvSpPr>
          <p:cNvPr id="8" name="Picture Placeholder 7"/>
          <p:cNvSpPr>
            <a:spLocks noGrp="1"/>
          </p:cNvSpPr>
          <p:nvPr>
            <p:ph type="pic" idx="1"/>
          </p:nvPr>
        </p:nvSpPr>
        <p:spPr>
          <a:xfrm>
            <a:off x="1792288" y="612775"/>
            <a:ext cx="5486400" cy="2804193"/>
          </a:xfrm>
        </p:spPr>
      </p:sp>
      <p:sp>
        <p:nvSpPr>
          <p:cNvPr id="6" name="Text Placeholder 5"/>
          <p:cNvSpPr>
            <a:spLocks noGrp="1"/>
          </p:cNvSpPr>
          <p:nvPr>
            <p:ph type="body" sz="half" idx="2"/>
          </p:nvPr>
        </p:nvSpPr>
        <p:spPr>
          <a:xfrm>
            <a:off x="1792288" y="4006518"/>
            <a:ext cx="5486400" cy="2165684"/>
          </a:xfrm>
        </p:spPr>
        <p:txBody>
          <a:bodyPr>
            <a:noAutofit/>
          </a:bodyPr>
          <a:lstStyle/>
          <a:p>
            <a:r>
              <a:rPr lang="en-US" sz="2400" dirty="0"/>
              <a:t>Many things have to change course, but it is we human beings above all who need </a:t>
            </a:r>
            <a:r>
              <a:rPr lang="en-US" sz="2400" dirty="0" smtClean="0"/>
              <a:t>to change...A </a:t>
            </a:r>
            <a:r>
              <a:rPr lang="en-US" sz="2400" dirty="0"/>
              <a:t>great cultural, spiritual and educational challenge </a:t>
            </a:r>
            <a:r>
              <a:rPr lang="en-US" sz="2400" dirty="0" smtClean="0"/>
              <a:t>stands before </a:t>
            </a:r>
            <a:r>
              <a:rPr lang="en-US" sz="2400" dirty="0"/>
              <a:t>us, and it will demand that we set out on the long path of renewal</a:t>
            </a:r>
            <a:r>
              <a:rPr lang="en-US" sz="2400" dirty="0" smtClean="0"/>
              <a:t>.—</a:t>
            </a:r>
            <a:r>
              <a:rPr lang="en-US" sz="2400" i="1" dirty="0" err="1" smtClean="0"/>
              <a:t>Laudato</a:t>
            </a:r>
            <a:r>
              <a:rPr lang="en-US" sz="2400" i="1" dirty="0" smtClean="0"/>
              <a:t> Si’ </a:t>
            </a:r>
            <a:r>
              <a:rPr lang="en-US" sz="2400" dirty="0" smtClean="0"/>
              <a:t>209</a:t>
            </a:r>
          </a:p>
        </p:txBody>
      </p:sp>
      <p:pic>
        <p:nvPicPr>
          <p:cNvPr id="7" name="Picture 6"/>
          <p:cNvPicPr>
            <a:picLocks noChangeAspect="1"/>
          </p:cNvPicPr>
          <p:nvPr/>
        </p:nvPicPr>
        <p:blipFill>
          <a:blip r:embed="rId2"/>
          <a:stretch>
            <a:fillRect/>
          </a:stretch>
        </p:blipFill>
        <p:spPr>
          <a:xfrm>
            <a:off x="1676400" y="612775"/>
            <a:ext cx="6096000" cy="2804193"/>
          </a:xfrm>
          <a:prstGeom prst="rect">
            <a:avLst/>
          </a:prstGeom>
        </p:spPr>
      </p:pic>
    </p:spTree>
    <p:extLst>
      <p:ext uri="{BB962C8B-B14F-4D97-AF65-F5344CB8AC3E}">
        <p14:creationId xmlns:p14="http://schemas.microsoft.com/office/powerpoint/2010/main" val="249076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86051918"/>
              </p:ext>
            </p:extLst>
          </p:nvPr>
        </p:nvGraphicFramePr>
        <p:xfrm>
          <a:off x="3575050" y="372981"/>
          <a:ext cx="5111751" cy="5065294"/>
        </p:xfrm>
        <a:graphic>
          <a:graphicData uri="http://schemas.openxmlformats.org/drawingml/2006/table">
            <a:tbl>
              <a:tblPr firstRow="1" bandRow="1">
                <a:tableStyleId>{5C22544A-7EE6-4342-B048-85BDC9FD1C3A}</a:tableStyleId>
              </a:tblPr>
              <a:tblGrid>
                <a:gridCol w="1703917"/>
                <a:gridCol w="1703917"/>
                <a:gridCol w="1703917"/>
              </a:tblGrid>
              <a:tr h="953717">
                <a:tc>
                  <a:txBody>
                    <a:bodyPr/>
                    <a:lstStyle/>
                    <a:p>
                      <a:endParaRPr lang="en-US" dirty="0" smtClean="0"/>
                    </a:p>
                    <a:p>
                      <a:endParaRPr lang="en-US" dirty="0"/>
                    </a:p>
                  </a:txBody>
                  <a:tcPr marL="56797" marR="56797"/>
                </a:tc>
                <a:tc>
                  <a:txBody>
                    <a:bodyPr/>
                    <a:lstStyle/>
                    <a:p>
                      <a:r>
                        <a:rPr lang="en-US" dirty="0" err="1" smtClean="0"/>
                        <a:t>Ignatian</a:t>
                      </a:r>
                      <a:r>
                        <a:rPr lang="en-US" dirty="0" smtClean="0"/>
                        <a:t> Pedagogy</a:t>
                      </a:r>
                      <a:endParaRPr lang="en-US" dirty="0"/>
                    </a:p>
                  </a:txBody>
                  <a:tcPr marL="56797" marR="56797"/>
                </a:tc>
                <a:tc>
                  <a:txBody>
                    <a:bodyPr/>
                    <a:lstStyle/>
                    <a:p>
                      <a:r>
                        <a:rPr lang="en-US" dirty="0" smtClean="0"/>
                        <a:t>Practical</a:t>
                      </a:r>
                      <a:r>
                        <a:rPr lang="en-US" baseline="0" dirty="0" smtClean="0"/>
                        <a:t> Theological Method</a:t>
                      </a:r>
                      <a:endParaRPr lang="en-US" dirty="0"/>
                    </a:p>
                  </a:txBody>
                  <a:tcPr marL="56797" marR="56797"/>
                </a:tc>
              </a:tr>
              <a:tr h="386785">
                <a:tc rowSpan="2">
                  <a:txBody>
                    <a:bodyPr/>
                    <a:lstStyle/>
                    <a:p>
                      <a:r>
                        <a:rPr lang="en-US" dirty="0" smtClean="0"/>
                        <a:t>What?</a:t>
                      </a:r>
                      <a:endParaRPr lang="en-US" dirty="0"/>
                    </a:p>
                  </a:txBody>
                  <a:tcPr marL="56797" marR="56797"/>
                </a:tc>
                <a:tc>
                  <a:txBody>
                    <a:bodyPr/>
                    <a:lstStyle/>
                    <a:p>
                      <a:r>
                        <a:rPr lang="en-US" i="1" dirty="0" smtClean="0"/>
                        <a:t>Context</a:t>
                      </a:r>
                      <a:endParaRPr lang="en-US" i="1" dirty="0"/>
                    </a:p>
                  </a:txBody>
                  <a:tcPr marL="56797" marR="56797"/>
                </a:tc>
                <a:tc rowSpan="2">
                  <a:txBody>
                    <a:bodyPr/>
                    <a:lstStyle/>
                    <a:p>
                      <a:r>
                        <a:rPr lang="en-US" dirty="0" smtClean="0"/>
                        <a:t>In-depth examination of concrete experience, cultural reality, and</a:t>
                      </a:r>
                      <a:r>
                        <a:rPr lang="en-US" baseline="0" dirty="0" smtClean="0"/>
                        <a:t> religious tradition</a:t>
                      </a:r>
                      <a:endParaRPr lang="en-US" dirty="0"/>
                    </a:p>
                  </a:txBody>
                  <a:tcPr marL="56797" marR="56797"/>
                </a:tc>
              </a:tr>
              <a:tr h="1711391">
                <a:tc vMerge="1">
                  <a:txBody>
                    <a:bodyPr/>
                    <a:lstStyle/>
                    <a:p>
                      <a:endParaRPr lang="en-US" dirty="0"/>
                    </a:p>
                  </a:txBody>
                  <a:tcPr marL="56797" marR="56797"/>
                </a:tc>
                <a:tc>
                  <a:txBody>
                    <a:bodyPr/>
                    <a:lstStyle/>
                    <a:p>
                      <a:r>
                        <a:rPr lang="en-US" dirty="0" smtClean="0"/>
                        <a:t>Experience</a:t>
                      </a:r>
                      <a:endParaRPr lang="en-US" dirty="0"/>
                    </a:p>
                  </a:txBody>
                  <a:tcPr marL="56797" marR="56797"/>
                </a:tc>
                <a:tc vMerge="1">
                  <a:txBody>
                    <a:bodyPr/>
                    <a:lstStyle/>
                    <a:p>
                      <a:endParaRPr lang="en-US" dirty="0"/>
                    </a:p>
                  </a:txBody>
                  <a:tcPr marL="56797" marR="56797"/>
                </a:tc>
              </a:tr>
              <a:tr h="1239831">
                <a:tc>
                  <a:txBody>
                    <a:bodyPr/>
                    <a:lstStyle/>
                    <a:p>
                      <a:r>
                        <a:rPr lang="en-US" dirty="0" smtClean="0"/>
                        <a:t>So what?</a:t>
                      </a:r>
                      <a:endParaRPr lang="en-US" dirty="0"/>
                    </a:p>
                  </a:txBody>
                  <a:tcPr marL="56797" marR="56797"/>
                </a:tc>
                <a:tc>
                  <a:txBody>
                    <a:bodyPr/>
                    <a:lstStyle/>
                    <a:p>
                      <a:r>
                        <a:rPr lang="en-US" dirty="0" smtClean="0"/>
                        <a:t>Reflection</a:t>
                      </a:r>
                      <a:endParaRPr lang="en-US" dirty="0"/>
                    </a:p>
                  </a:txBody>
                  <a:tcPr marL="56797" marR="56797"/>
                </a:tc>
                <a:tc>
                  <a:txBody>
                    <a:bodyPr/>
                    <a:lstStyle/>
                    <a:p>
                      <a:r>
                        <a:rPr lang="en-US" dirty="0" smtClean="0"/>
                        <a:t>Mutual conversation of experience, culture</a:t>
                      </a:r>
                      <a:r>
                        <a:rPr lang="en-US" baseline="0" dirty="0" smtClean="0"/>
                        <a:t>, tradition</a:t>
                      </a:r>
                      <a:endParaRPr lang="en-US" dirty="0"/>
                    </a:p>
                  </a:txBody>
                  <a:tcPr marL="56797" marR="56797"/>
                </a:tc>
              </a:tr>
              <a:tr h="386785">
                <a:tc rowSpan="2">
                  <a:txBody>
                    <a:bodyPr/>
                    <a:lstStyle/>
                    <a:p>
                      <a:r>
                        <a:rPr lang="en-US" dirty="0" smtClean="0"/>
                        <a:t>Now what?</a:t>
                      </a:r>
                      <a:endParaRPr lang="en-US" dirty="0"/>
                    </a:p>
                  </a:txBody>
                  <a:tcPr marL="56797" marR="56797"/>
                </a:tc>
                <a:tc>
                  <a:txBody>
                    <a:bodyPr/>
                    <a:lstStyle/>
                    <a:p>
                      <a:r>
                        <a:rPr lang="en-US" dirty="0" smtClean="0"/>
                        <a:t>Action</a:t>
                      </a:r>
                      <a:endParaRPr lang="en-US" dirty="0"/>
                    </a:p>
                  </a:txBody>
                  <a:tcPr marL="56797" marR="56797"/>
                </a:tc>
                <a:tc rowSpan="2">
                  <a:txBody>
                    <a:bodyPr/>
                    <a:lstStyle/>
                    <a:p>
                      <a:r>
                        <a:rPr lang="en-US" dirty="0" smtClean="0"/>
                        <a:t>Transformative Action</a:t>
                      </a:r>
                      <a:endParaRPr lang="en-US" dirty="0"/>
                    </a:p>
                  </a:txBody>
                  <a:tcPr marL="56797" marR="56797"/>
                </a:tc>
              </a:tr>
              <a:tr h="386785">
                <a:tc vMerge="1">
                  <a:txBody>
                    <a:bodyPr/>
                    <a:lstStyle/>
                    <a:p>
                      <a:endParaRPr lang="en-US" dirty="0"/>
                    </a:p>
                  </a:txBody>
                  <a:tcPr marL="56797" marR="56797"/>
                </a:tc>
                <a:tc>
                  <a:txBody>
                    <a:bodyPr/>
                    <a:lstStyle/>
                    <a:p>
                      <a:r>
                        <a:rPr lang="en-US" i="1" dirty="0" smtClean="0"/>
                        <a:t>Evaluation</a:t>
                      </a:r>
                      <a:endParaRPr lang="en-US" i="1" dirty="0"/>
                    </a:p>
                  </a:txBody>
                  <a:tcPr marL="56797" marR="56797"/>
                </a:tc>
                <a:tc vMerge="1">
                  <a:txBody>
                    <a:bodyPr/>
                    <a:lstStyle/>
                    <a:p>
                      <a:endParaRPr lang="en-US" dirty="0"/>
                    </a:p>
                  </a:txBody>
                  <a:tcPr marL="56797" marR="56797"/>
                </a:tc>
              </a:tr>
            </a:tbl>
          </a:graphicData>
        </a:graphic>
      </p:graphicFrame>
      <p:sp>
        <p:nvSpPr>
          <p:cNvPr id="8" name="Text Placeholder 7"/>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322458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WHAT?</a:t>
            </a:r>
            <a:endParaRPr lang="en-US" sz="2400" dirty="0"/>
          </a:p>
        </p:txBody>
      </p:sp>
      <p:pic>
        <p:nvPicPr>
          <p:cNvPr id="6" name="Picture Placeholder 5"/>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3575050" y="648161"/>
            <a:ext cx="5111750" cy="5102890"/>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type="body" sz="half" idx="2"/>
          </p:nvPr>
        </p:nvSpPr>
        <p:spPr/>
        <p:txBody>
          <a:bodyPr>
            <a:normAutofit/>
          </a:bodyPr>
          <a:lstStyle/>
          <a:p>
            <a:pPr marL="114300" algn="ctr"/>
            <a:r>
              <a:rPr lang="en-US" altLang="en-US" sz="2400" dirty="0" smtClean="0">
                <a:latin typeface="+mj-lt"/>
                <a:cs typeface="Arial" charset="0"/>
              </a:rPr>
              <a:t>A team-taught, interdisciplinary, inter-generational series of courses taught in conjunction with the Institute for Catholic Thought and Culture’s Catholic Heritage Lectures: Care for the Earth, Care for the Poor</a:t>
            </a:r>
            <a:endParaRPr lang="en-US" altLang="en-US" sz="2400" dirty="0">
              <a:latin typeface="+mj-lt"/>
              <a:cs typeface="Arial" charset="0"/>
            </a:endParaRPr>
          </a:p>
        </p:txBody>
      </p:sp>
    </p:spTree>
    <p:extLst>
      <p:ext uri="{BB962C8B-B14F-4D97-AF65-F5344CB8AC3E}">
        <p14:creationId xmlns:p14="http://schemas.microsoft.com/office/powerpoint/2010/main" val="1258519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j-lt"/>
              </a:rPr>
              <a:t>CHL 2015-16: </a:t>
            </a:r>
            <a:br>
              <a:rPr lang="en-US" dirty="0" smtClean="0">
                <a:latin typeface="+mj-lt"/>
              </a:rPr>
            </a:br>
            <a:r>
              <a:rPr lang="en-US" dirty="0" smtClean="0">
                <a:latin typeface="+mj-lt"/>
              </a:rPr>
              <a:t>Care for the Earth, Care for the Poor</a:t>
            </a:r>
            <a:endParaRPr lang="en-US" dirty="0">
              <a:latin typeface="+mj-lt"/>
            </a:endParaRPr>
          </a:p>
        </p:txBody>
      </p:sp>
      <p:sp>
        <p:nvSpPr>
          <p:cNvPr id="5" name="Content Placeholder 4"/>
          <p:cNvSpPr>
            <a:spLocks noGrp="1"/>
          </p:cNvSpPr>
          <p:nvPr>
            <p:ph sz="half" idx="1"/>
          </p:nvPr>
        </p:nvSpPr>
        <p:spPr>
          <a:xfrm>
            <a:off x="457200" y="1200152"/>
            <a:ext cx="4038600" cy="3119186"/>
          </a:xfrm>
        </p:spPr>
        <p:txBody>
          <a:bodyPr>
            <a:normAutofit fontScale="40000" lnSpcReduction="20000"/>
          </a:bodyPr>
          <a:lstStyle/>
          <a:p>
            <a:pPr marL="0" indent="0">
              <a:buNone/>
            </a:pPr>
            <a:r>
              <a:rPr lang="en-US" sz="6800" b="1" dirty="0"/>
              <a:t>October 15, 2015 </a:t>
            </a:r>
            <a:endParaRPr lang="en-US" sz="6800" dirty="0"/>
          </a:p>
          <a:p>
            <a:pPr marL="0" indent="0">
              <a:buNone/>
            </a:pPr>
            <a:r>
              <a:rPr lang="en-US" sz="6800" b="1" dirty="0"/>
              <a:t>“Are We At Home in the Cosmos?  Challenges and New Directions”</a:t>
            </a:r>
            <a:endParaRPr lang="en-US" sz="6800" dirty="0"/>
          </a:p>
          <a:p>
            <a:pPr marL="0" indent="0">
              <a:buNone/>
            </a:pPr>
            <a:r>
              <a:rPr lang="en-US" sz="6800" dirty="0" smtClean="0"/>
              <a:t>Keynote </a:t>
            </a:r>
            <a:r>
              <a:rPr lang="en-US" sz="6800" dirty="0"/>
              <a:t>speaker: Ilia </a:t>
            </a:r>
            <a:r>
              <a:rPr lang="en-US" sz="6800" dirty="0" err="1"/>
              <a:t>Delio</a:t>
            </a:r>
            <a:r>
              <a:rPr lang="en-US" sz="6800" dirty="0"/>
              <a:t>, </a:t>
            </a:r>
            <a:r>
              <a:rPr lang="en-US" sz="6800" dirty="0" smtClean="0"/>
              <a:t>O.S.F</a:t>
            </a:r>
            <a:endParaRPr lang="en-US" sz="6800" dirty="0"/>
          </a:p>
          <a:p>
            <a:pPr marL="0" indent="0">
              <a:buNone/>
            </a:pPr>
            <a:r>
              <a:rPr lang="en-US" sz="6800" dirty="0"/>
              <a:t>Respondent: </a:t>
            </a:r>
            <a:r>
              <a:rPr lang="en-US" sz="6800" dirty="0" smtClean="0"/>
              <a:t>Jason </a:t>
            </a:r>
            <a:r>
              <a:rPr lang="en-US" sz="6800" dirty="0"/>
              <a:t>Wirth</a:t>
            </a:r>
            <a:r>
              <a:rPr lang="en-US" sz="6800" dirty="0" smtClean="0"/>
              <a:t>, PhD, </a:t>
            </a:r>
            <a:r>
              <a:rPr lang="en-US" sz="6800" dirty="0" err="1"/>
              <a:t>Pigott</a:t>
            </a:r>
            <a:r>
              <a:rPr lang="en-US" sz="6800" dirty="0"/>
              <a:t>-McCone </a:t>
            </a:r>
            <a:r>
              <a:rPr lang="en-US" sz="6800" dirty="0" smtClean="0"/>
              <a:t>Chair</a:t>
            </a:r>
          </a:p>
        </p:txBody>
      </p:sp>
      <p:pic>
        <p:nvPicPr>
          <p:cNvPr id="10" name="Content Placeholder 9"/>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648200" y="1382712"/>
            <a:ext cx="4038600" cy="3028950"/>
          </a:xfrm>
        </p:spPr>
      </p:pic>
      <p:pic>
        <p:nvPicPr>
          <p:cNvPr id="9" name="Picture 8"/>
          <p:cNvPicPr>
            <a:picLocks noChangeAspect="1"/>
          </p:cNvPicPr>
          <p:nvPr/>
        </p:nvPicPr>
        <p:blipFill>
          <a:blip r:embed="rId3"/>
          <a:stretch>
            <a:fillRect/>
          </a:stretch>
        </p:blipFill>
        <p:spPr>
          <a:xfrm>
            <a:off x="7353300" y="3584408"/>
            <a:ext cx="1790700" cy="2552700"/>
          </a:xfrm>
          <a:prstGeom prst="rect">
            <a:avLst/>
          </a:prstGeom>
        </p:spPr>
      </p:pic>
    </p:spTree>
    <p:extLst>
      <p:ext uri="{BB962C8B-B14F-4D97-AF65-F5344CB8AC3E}">
        <p14:creationId xmlns:p14="http://schemas.microsoft.com/office/powerpoint/2010/main" val="4125227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j-lt"/>
              </a:rPr>
              <a:t>CHL 2015-16: </a:t>
            </a:r>
            <a:br>
              <a:rPr lang="en-US" dirty="0" smtClean="0">
                <a:latin typeface="+mj-lt"/>
              </a:rPr>
            </a:br>
            <a:r>
              <a:rPr lang="en-US" dirty="0" smtClean="0">
                <a:latin typeface="+mj-lt"/>
              </a:rPr>
              <a:t>Care for the Earth, Care for the Poor</a:t>
            </a:r>
            <a:endParaRPr lang="en-US" dirty="0">
              <a:latin typeface="+mj-lt"/>
            </a:endParaRP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4023476" y="273052"/>
            <a:ext cx="3902075" cy="5853113"/>
          </a:xfrm>
        </p:spPr>
      </p:pic>
      <p:sp>
        <p:nvSpPr>
          <p:cNvPr id="3" name="Text Placeholder 2"/>
          <p:cNvSpPr>
            <a:spLocks noGrp="1"/>
          </p:cNvSpPr>
          <p:nvPr>
            <p:ph type="body" sz="half" idx="2"/>
          </p:nvPr>
        </p:nvSpPr>
        <p:spPr/>
        <p:txBody>
          <a:bodyPr>
            <a:normAutofit/>
          </a:bodyPr>
          <a:lstStyle/>
          <a:p>
            <a:r>
              <a:rPr lang="en-US" sz="2000" b="1" dirty="0"/>
              <a:t>February 4, 2016 </a:t>
            </a:r>
            <a:endParaRPr lang="en-US" sz="2000" dirty="0"/>
          </a:p>
          <a:p>
            <a:r>
              <a:rPr lang="en-US" sz="2000" b="1" dirty="0"/>
              <a:t>“Integral Ecology: Pope Francis and Planetary Thinking”</a:t>
            </a:r>
            <a:endParaRPr lang="en-US" sz="2000" dirty="0"/>
          </a:p>
          <a:p>
            <a:r>
              <a:rPr lang="en-US" sz="2000" dirty="0"/>
              <a:t>Keynote speaker: Christiana </a:t>
            </a:r>
            <a:r>
              <a:rPr lang="en-US" sz="2000" dirty="0" err="1"/>
              <a:t>Peppard</a:t>
            </a:r>
            <a:r>
              <a:rPr lang="en-US" sz="2000" dirty="0"/>
              <a:t>, PhD</a:t>
            </a:r>
          </a:p>
          <a:p>
            <a:r>
              <a:rPr lang="en-US" sz="2000" dirty="0"/>
              <a:t>Respondents: Wes Lauer, Director of Environmental Science and Christina Roberts, Director of Women and Gender Studies &amp; Indigenous </a:t>
            </a:r>
            <a:r>
              <a:rPr lang="en-US" sz="2000" dirty="0" smtClean="0"/>
              <a:t>Initiatives</a:t>
            </a:r>
            <a:endParaRPr lang="en-US" sz="2000" dirty="0"/>
          </a:p>
          <a:p>
            <a:endParaRPr lang="en-US" sz="20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98432" y="3537284"/>
            <a:ext cx="3645567" cy="2430378"/>
          </a:xfrm>
          <a:prstGeom prst="rect">
            <a:avLst/>
          </a:prstGeom>
        </p:spPr>
      </p:pic>
    </p:spTree>
    <p:extLst>
      <p:ext uri="{BB962C8B-B14F-4D97-AF65-F5344CB8AC3E}">
        <p14:creationId xmlns:p14="http://schemas.microsoft.com/office/powerpoint/2010/main" val="522669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114800"/>
            <a:ext cx="5486400" cy="481263"/>
          </a:xfrm>
        </p:spPr>
        <p:txBody>
          <a:bodyPr>
            <a:normAutofit/>
          </a:bodyPr>
          <a:lstStyle/>
          <a:p>
            <a:r>
              <a:rPr lang="en-US" dirty="0" smtClean="0">
                <a:latin typeface="+mj-lt"/>
              </a:rPr>
              <a:t>CHL 2015-16: Care for the Earth, Care for the Poor</a:t>
            </a:r>
            <a:endParaRPr lang="en-US" dirty="0">
              <a:latin typeface="+mj-lt"/>
            </a:endParaRPr>
          </a:p>
        </p:txBody>
      </p:sp>
      <p:pic>
        <p:nvPicPr>
          <p:cNvPr id="4" name="Picture Placeholder 3"/>
          <p:cNvPicPr>
            <a:picLocks noGrp="1" noChangeAspect="1"/>
          </p:cNvPicPr>
          <p:nvPr>
            <p:ph type="pic" idx="1"/>
          </p:nvPr>
        </p:nvPicPr>
        <p:blipFill>
          <a:blip r:embed="rId2" cstate="email">
            <a:extLst>
              <a:ext uri="{28A0092B-C50C-407E-A947-70E740481C1C}">
                <a14:useLocalDpi xmlns:a14="http://schemas.microsoft.com/office/drawing/2010/main" val="0"/>
              </a:ext>
            </a:extLst>
          </a:blip>
          <a:srcRect l="5844" r="5844"/>
          <a:stretch>
            <a:fillRect/>
          </a:stretch>
        </p:blipFill>
        <p:spPr>
          <a:xfrm>
            <a:off x="1792288" y="0"/>
            <a:ext cx="5486400" cy="4114800"/>
          </a:xfrm>
        </p:spPr>
      </p:pic>
      <p:sp>
        <p:nvSpPr>
          <p:cNvPr id="5" name="Content Placeholder 4"/>
          <p:cNvSpPr>
            <a:spLocks noGrp="1"/>
          </p:cNvSpPr>
          <p:nvPr>
            <p:ph type="body" sz="half" idx="2"/>
          </p:nvPr>
        </p:nvSpPr>
        <p:spPr>
          <a:xfrm>
            <a:off x="1792288" y="4704347"/>
            <a:ext cx="5486400" cy="1467855"/>
          </a:xfrm>
        </p:spPr>
        <p:txBody>
          <a:bodyPr>
            <a:normAutofit fontScale="25000" lnSpcReduction="20000"/>
          </a:bodyPr>
          <a:lstStyle/>
          <a:p>
            <a:pPr marL="0" indent="0">
              <a:buNone/>
            </a:pPr>
            <a:r>
              <a:rPr lang="en-US" sz="6800" b="1" dirty="0" smtClean="0"/>
              <a:t>April </a:t>
            </a:r>
            <a:r>
              <a:rPr lang="en-US" sz="6800" b="1" dirty="0"/>
              <a:t>7, 2016 </a:t>
            </a:r>
            <a:endParaRPr lang="en-US" sz="6800" dirty="0"/>
          </a:p>
          <a:p>
            <a:pPr marL="0" indent="0">
              <a:buNone/>
            </a:pPr>
            <a:r>
              <a:rPr lang="en-US" sz="6800" b="1" dirty="0"/>
              <a:t>"Tilling the earth, caring for the poor: Musings on Stewardship and Sustainability”</a:t>
            </a:r>
            <a:endParaRPr lang="en-US" sz="6800" dirty="0"/>
          </a:p>
          <a:p>
            <a:pPr marL="0" indent="0">
              <a:buNone/>
            </a:pPr>
            <a:r>
              <a:rPr lang="en-US" sz="6800" dirty="0"/>
              <a:t>Keynote Speaker: Jose Ramon </a:t>
            </a:r>
            <a:r>
              <a:rPr lang="en-US" sz="6800" dirty="0" err="1"/>
              <a:t>Villarin</a:t>
            </a:r>
            <a:r>
              <a:rPr lang="en-US" sz="6800" dirty="0"/>
              <a:t>, S.J.</a:t>
            </a:r>
          </a:p>
          <a:p>
            <a:pPr marL="0" indent="0">
              <a:buNone/>
            </a:pPr>
            <a:r>
              <a:rPr lang="en-US" sz="6800" dirty="0"/>
              <a:t>Respondents: Patty Bowman, Catholic Climate Covenant Ambassador; Jessie Dye, Program Director of Earth </a:t>
            </a:r>
            <a:r>
              <a:rPr lang="en-US" sz="6800" dirty="0" smtClean="0"/>
              <a:t>Ministry</a:t>
            </a:r>
            <a:endParaRPr lang="en-US" sz="6800" dirty="0"/>
          </a:p>
          <a:p>
            <a:pPr marL="0" indent="0">
              <a:buNone/>
            </a:pPr>
            <a:endParaRPr lang="en-US" dirty="0"/>
          </a:p>
        </p:txBody>
      </p:sp>
      <p:pic>
        <p:nvPicPr>
          <p:cNvPr id="6" name="Picture 5"/>
          <p:cNvPicPr>
            <a:picLocks noChangeAspect="1"/>
          </p:cNvPicPr>
          <p:nvPr/>
        </p:nvPicPr>
        <p:blipFill>
          <a:blip r:embed="rId3"/>
          <a:stretch>
            <a:fillRect/>
          </a:stretch>
        </p:blipFill>
        <p:spPr>
          <a:xfrm>
            <a:off x="7353300" y="3584408"/>
            <a:ext cx="1790700" cy="2552700"/>
          </a:xfrm>
          <a:prstGeom prst="rect">
            <a:avLst/>
          </a:prstGeom>
        </p:spPr>
      </p:pic>
      <p:pic>
        <p:nvPicPr>
          <p:cNvPr id="7" name="Picture 6"/>
          <p:cNvPicPr>
            <a:picLocks noChangeAspect="1"/>
          </p:cNvPicPr>
          <p:nvPr/>
        </p:nvPicPr>
        <p:blipFill>
          <a:blip r:embed="rId4"/>
          <a:stretch>
            <a:fillRect/>
          </a:stretch>
        </p:blipFill>
        <p:spPr>
          <a:xfrm>
            <a:off x="4030578" y="3477126"/>
            <a:ext cx="3248109" cy="637674"/>
          </a:xfrm>
          <a:prstGeom prst="rect">
            <a:avLst/>
          </a:prstGeom>
        </p:spPr>
      </p:pic>
    </p:spTree>
    <p:extLst>
      <p:ext uri="{BB962C8B-B14F-4D97-AF65-F5344CB8AC3E}">
        <p14:creationId xmlns:p14="http://schemas.microsoft.com/office/powerpoint/2010/main" val="1922678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 in the Room</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12113307"/>
              </p:ext>
            </p:extLst>
          </p:nvPr>
        </p:nvGraphicFramePr>
        <p:xfrm>
          <a:off x="3575050" y="273049"/>
          <a:ext cx="5111752" cy="3817687"/>
        </p:xfrm>
        <a:graphic>
          <a:graphicData uri="http://schemas.openxmlformats.org/drawingml/2006/table">
            <a:tbl>
              <a:tblPr firstRow="1" bandRow="1">
                <a:tableStyleId>{5C22544A-7EE6-4342-B048-85BDC9FD1C3A}</a:tableStyleId>
              </a:tblPr>
              <a:tblGrid>
                <a:gridCol w="1277938"/>
                <a:gridCol w="1277938"/>
                <a:gridCol w="1277938"/>
                <a:gridCol w="1277938"/>
              </a:tblGrid>
              <a:tr h="681730">
                <a:tc>
                  <a:txBody>
                    <a:bodyPr/>
                    <a:lstStyle/>
                    <a:p>
                      <a:endParaRPr lang="en-US" dirty="0"/>
                    </a:p>
                  </a:txBody>
                  <a:tcPr marL="56797" marR="56797"/>
                </a:tc>
                <a:tc>
                  <a:txBody>
                    <a:bodyPr/>
                    <a:lstStyle/>
                    <a:p>
                      <a:pPr algn="ctr"/>
                      <a:r>
                        <a:rPr lang="en-US" sz="2400" dirty="0" smtClean="0"/>
                        <a:t>Fall</a:t>
                      </a:r>
                      <a:endParaRPr lang="en-US" sz="2400" dirty="0"/>
                    </a:p>
                  </a:txBody>
                  <a:tcPr marL="56797" marR="56797"/>
                </a:tc>
                <a:tc>
                  <a:txBody>
                    <a:bodyPr/>
                    <a:lstStyle/>
                    <a:p>
                      <a:pPr algn="ctr"/>
                      <a:r>
                        <a:rPr lang="en-US" sz="2400" dirty="0" smtClean="0"/>
                        <a:t>Winter</a:t>
                      </a:r>
                      <a:endParaRPr lang="en-US" sz="2400" dirty="0"/>
                    </a:p>
                  </a:txBody>
                  <a:tcPr marL="56797" marR="56797"/>
                </a:tc>
                <a:tc>
                  <a:txBody>
                    <a:bodyPr/>
                    <a:lstStyle/>
                    <a:p>
                      <a:pPr algn="ctr"/>
                      <a:r>
                        <a:rPr lang="en-US" sz="2400" dirty="0" smtClean="0"/>
                        <a:t>Spring</a:t>
                      </a:r>
                      <a:endParaRPr lang="en-US" sz="2400" dirty="0"/>
                    </a:p>
                  </a:txBody>
                  <a:tcPr marL="56797" marR="56797"/>
                </a:tc>
              </a:tr>
              <a:tr h="1045319">
                <a:tc>
                  <a:txBody>
                    <a:bodyPr/>
                    <a:lstStyle/>
                    <a:p>
                      <a:r>
                        <a:rPr lang="en-US" sz="2000" dirty="0" smtClean="0"/>
                        <a:t>Undergraduates</a:t>
                      </a:r>
                    </a:p>
                  </a:txBody>
                  <a:tcPr marL="56797" marR="56797"/>
                </a:tc>
                <a:tc>
                  <a:txBody>
                    <a:bodyPr/>
                    <a:lstStyle/>
                    <a:p>
                      <a:r>
                        <a:rPr lang="en-US" dirty="0" smtClean="0"/>
                        <a:t>10</a:t>
                      </a:r>
                      <a:endParaRPr lang="en-US" dirty="0"/>
                    </a:p>
                  </a:txBody>
                  <a:tcPr marL="56797" marR="56797"/>
                </a:tc>
                <a:tc>
                  <a:txBody>
                    <a:bodyPr/>
                    <a:lstStyle/>
                    <a:p>
                      <a:r>
                        <a:rPr lang="en-US" dirty="0" smtClean="0"/>
                        <a:t>10</a:t>
                      </a:r>
                      <a:endParaRPr lang="en-US" dirty="0"/>
                    </a:p>
                  </a:txBody>
                  <a:tcPr marL="56797" marR="56797"/>
                </a:tc>
                <a:tc>
                  <a:txBody>
                    <a:bodyPr/>
                    <a:lstStyle/>
                    <a:p>
                      <a:r>
                        <a:rPr lang="en-US" dirty="0" smtClean="0"/>
                        <a:t>10</a:t>
                      </a:r>
                      <a:endParaRPr lang="en-US" dirty="0"/>
                    </a:p>
                  </a:txBody>
                  <a:tcPr marL="56797" marR="56797"/>
                </a:tc>
              </a:tr>
              <a:tr h="1045319">
                <a:tc>
                  <a:txBody>
                    <a:bodyPr/>
                    <a:lstStyle/>
                    <a:p>
                      <a:r>
                        <a:rPr lang="en-US" sz="2000" dirty="0" smtClean="0"/>
                        <a:t>Graduate (MA)</a:t>
                      </a:r>
                      <a:endParaRPr lang="en-US" sz="2000" dirty="0"/>
                    </a:p>
                  </a:txBody>
                  <a:tcPr marL="56797" marR="56797"/>
                </a:tc>
                <a:tc>
                  <a:txBody>
                    <a:bodyPr/>
                    <a:lstStyle/>
                    <a:p>
                      <a:r>
                        <a:rPr lang="en-US" dirty="0" smtClean="0"/>
                        <a:t>3</a:t>
                      </a:r>
                      <a:endParaRPr lang="en-US" dirty="0"/>
                    </a:p>
                  </a:txBody>
                  <a:tcPr marL="56797" marR="56797"/>
                </a:tc>
                <a:tc>
                  <a:txBody>
                    <a:bodyPr/>
                    <a:lstStyle/>
                    <a:p>
                      <a:r>
                        <a:rPr lang="en-US" dirty="0" smtClean="0"/>
                        <a:t>2</a:t>
                      </a:r>
                      <a:endParaRPr lang="en-US" dirty="0"/>
                    </a:p>
                  </a:txBody>
                  <a:tcPr marL="56797" marR="56797"/>
                </a:tc>
                <a:tc>
                  <a:txBody>
                    <a:bodyPr/>
                    <a:lstStyle/>
                    <a:p>
                      <a:r>
                        <a:rPr lang="en-US" dirty="0" smtClean="0"/>
                        <a:t>1</a:t>
                      </a:r>
                      <a:endParaRPr lang="en-US" dirty="0"/>
                    </a:p>
                  </a:txBody>
                  <a:tcPr marL="56797" marR="56797"/>
                </a:tc>
              </a:tr>
              <a:tr h="1045319">
                <a:tc>
                  <a:txBody>
                    <a:bodyPr/>
                    <a:lstStyle/>
                    <a:p>
                      <a:r>
                        <a:rPr lang="en-US" sz="2000" dirty="0" smtClean="0"/>
                        <a:t>Graduate (</a:t>
                      </a:r>
                      <a:r>
                        <a:rPr lang="en-US" sz="2000" dirty="0" err="1" smtClean="0"/>
                        <a:t>EdD</a:t>
                      </a:r>
                      <a:r>
                        <a:rPr lang="en-US" sz="2000" dirty="0" smtClean="0"/>
                        <a:t>)</a:t>
                      </a:r>
                      <a:endParaRPr lang="en-US" sz="2000" dirty="0"/>
                    </a:p>
                  </a:txBody>
                  <a:tcPr marL="56797" marR="56797"/>
                </a:tc>
                <a:tc>
                  <a:txBody>
                    <a:bodyPr/>
                    <a:lstStyle/>
                    <a:p>
                      <a:r>
                        <a:rPr lang="en-US" dirty="0" smtClean="0"/>
                        <a:t>1</a:t>
                      </a:r>
                      <a:endParaRPr lang="en-US" dirty="0"/>
                    </a:p>
                  </a:txBody>
                  <a:tcPr marL="56797" marR="56797"/>
                </a:tc>
                <a:tc>
                  <a:txBody>
                    <a:bodyPr/>
                    <a:lstStyle/>
                    <a:p>
                      <a:r>
                        <a:rPr lang="en-US" dirty="0" smtClean="0"/>
                        <a:t>1</a:t>
                      </a:r>
                      <a:endParaRPr lang="en-US" dirty="0"/>
                    </a:p>
                  </a:txBody>
                  <a:tcPr marL="56797" marR="56797"/>
                </a:tc>
                <a:tc>
                  <a:txBody>
                    <a:bodyPr/>
                    <a:lstStyle/>
                    <a:p>
                      <a:r>
                        <a:rPr lang="en-US" dirty="0" smtClean="0"/>
                        <a:t>1</a:t>
                      </a:r>
                      <a:endParaRPr lang="en-US" dirty="0"/>
                    </a:p>
                  </a:txBody>
                  <a:tcPr marL="56797" marR="56797"/>
                </a:tc>
              </a:tr>
            </a:tbl>
          </a:graphicData>
        </a:graphic>
      </p:graphicFrame>
      <p:sp>
        <p:nvSpPr>
          <p:cNvPr id="3" name="Text Placeholder 2"/>
          <p:cNvSpPr>
            <a:spLocks noGrp="1"/>
          </p:cNvSpPr>
          <p:nvPr>
            <p:ph type="body" sz="half" idx="2"/>
          </p:nvPr>
        </p:nvSpPr>
        <p:spPr/>
        <p:txBody>
          <a:bodyPr>
            <a:normAutofit/>
          </a:bodyPr>
          <a:lstStyle/>
          <a:p>
            <a:r>
              <a:rPr lang="en-US" sz="2000" dirty="0" smtClean="0"/>
              <a:t>We can no longer speak of sustainability without intergenerational solidarity.—</a:t>
            </a:r>
            <a:r>
              <a:rPr lang="en-US" sz="2000" i="1" dirty="0" err="1" smtClean="0"/>
              <a:t>Laudato</a:t>
            </a:r>
            <a:r>
              <a:rPr lang="en-US" sz="2000" i="1" dirty="0" smtClean="0"/>
              <a:t> Si’ </a:t>
            </a:r>
            <a:r>
              <a:rPr lang="en-US" sz="2000" dirty="0" smtClean="0"/>
              <a:t>159</a:t>
            </a:r>
            <a:endParaRPr lang="en-US" sz="2000" dirty="0"/>
          </a:p>
        </p:txBody>
      </p:sp>
    </p:spTree>
    <p:extLst>
      <p:ext uri="{BB962C8B-B14F-4D97-AF65-F5344CB8AC3E}">
        <p14:creationId xmlns:p14="http://schemas.microsoft.com/office/powerpoint/2010/main" val="4191585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Faculty</a:t>
            </a:r>
            <a:endParaRPr lang="en-US" dirty="0"/>
          </a:p>
        </p:txBody>
      </p:sp>
      <p:sp>
        <p:nvSpPr>
          <p:cNvPr id="6" name="Content Placeholder 5"/>
          <p:cNvSpPr>
            <a:spLocks noGrp="1"/>
          </p:cNvSpPr>
          <p:nvPr>
            <p:ph sz="half" idx="1"/>
          </p:nvPr>
        </p:nvSpPr>
        <p:spPr>
          <a:xfrm>
            <a:off x="457200" y="1256879"/>
            <a:ext cx="4038600" cy="5412861"/>
          </a:xfrm>
        </p:spPr>
        <p:txBody>
          <a:bodyPr>
            <a:normAutofit fontScale="70000" lnSpcReduction="20000"/>
          </a:bodyPr>
          <a:lstStyle/>
          <a:p>
            <a:pPr marL="0" indent="0">
              <a:buNone/>
            </a:pPr>
            <a:r>
              <a:rPr lang="en-US" dirty="0" smtClean="0"/>
              <a:t>Le Xuan </a:t>
            </a:r>
            <a:r>
              <a:rPr lang="en-US" dirty="0" err="1" smtClean="0"/>
              <a:t>Hy</a:t>
            </a:r>
            <a:r>
              <a:rPr lang="en-US" dirty="0" smtClean="0"/>
              <a:t>, Ph.D., Associate Professor, Psychology; Director, Catholic Studies</a:t>
            </a:r>
          </a:p>
          <a:p>
            <a:pPr marL="0" indent="0">
              <a:buNone/>
            </a:pPr>
            <a:endParaRPr lang="en-US" sz="1400" dirty="0" smtClean="0"/>
          </a:p>
          <a:p>
            <a:pPr marL="0" indent="0">
              <a:buNone/>
            </a:pPr>
            <a:r>
              <a:rPr lang="en-US" dirty="0" smtClean="0"/>
              <a:t>Faustino Cruz, S.M., Ph.D., Associate Professor, Pastoral Leadership; Associate Dean for Academic Achievement</a:t>
            </a:r>
          </a:p>
          <a:p>
            <a:pPr marL="0" indent="0">
              <a:buNone/>
            </a:pPr>
            <a:endParaRPr lang="en-US" sz="1400" dirty="0" smtClean="0"/>
          </a:p>
          <a:p>
            <a:pPr marL="0" indent="0">
              <a:buNone/>
            </a:pPr>
            <a:r>
              <a:rPr lang="en-US" dirty="0" smtClean="0"/>
              <a:t>Catherine </a:t>
            </a:r>
            <a:r>
              <a:rPr lang="en-US" dirty="0" err="1" smtClean="0"/>
              <a:t>Punsalan-Manlimos</a:t>
            </a:r>
            <a:r>
              <a:rPr lang="en-US" dirty="0" smtClean="0"/>
              <a:t>, Ph.D., Associate Professor, Theology and Religious Studies; Director, Institute for Catholic Thought and Culture</a:t>
            </a:r>
          </a:p>
          <a:p>
            <a:pPr marL="0" indent="0">
              <a:buNone/>
            </a:pPr>
            <a:endParaRPr lang="en-US" sz="1400" dirty="0" smtClean="0"/>
          </a:p>
          <a:p>
            <a:pPr marL="0" indent="0">
              <a:buNone/>
            </a:pPr>
            <a:r>
              <a:rPr lang="en-US" dirty="0" smtClean="0"/>
              <a:t>Robert Stephen, S.J., J.D., Chaplain for </a:t>
            </a:r>
            <a:r>
              <a:rPr lang="en-US" dirty="0" err="1" smtClean="0"/>
              <a:t>Ignatian</a:t>
            </a:r>
            <a:r>
              <a:rPr lang="en-US" dirty="0" smtClean="0"/>
              <a:t> Leadership, Campus Ministry &amp; MAGIS</a:t>
            </a:r>
          </a:p>
          <a:p>
            <a:pPr marL="0" indent="0">
              <a:buNone/>
            </a:pPr>
            <a:endParaRPr lang="en-US" dirty="0"/>
          </a:p>
          <a:p>
            <a:pPr marL="0" indent="0">
              <a:buNone/>
            </a:pPr>
            <a:r>
              <a:rPr lang="en-US" sz="2600" dirty="0" err="1" smtClean="0"/>
              <a:t>Trung</a:t>
            </a:r>
            <a:r>
              <a:rPr lang="en-US" sz="2600" dirty="0" smtClean="0"/>
              <a:t> Pham, S.J., MFA, Assistant Professor, Fine Arts</a:t>
            </a:r>
            <a:endParaRPr lang="en-US" sz="2600" dirty="0"/>
          </a:p>
        </p:txBody>
      </p:sp>
      <p:pic>
        <p:nvPicPr>
          <p:cNvPr id="2" name="Content Placeholder 1"/>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572000" y="1985644"/>
            <a:ext cx="4038600" cy="3336577"/>
          </a:xfrm>
        </p:spPr>
      </p:pic>
    </p:spTree>
    <p:extLst>
      <p:ext uri="{BB962C8B-B14F-4D97-AF65-F5344CB8AC3E}">
        <p14:creationId xmlns:p14="http://schemas.microsoft.com/office/powerpoint/2010/main" val="1011662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962</TotalTime>
  <Words>1317</Words>
  <Application>Microsoft Office PowerPoint</Application>
  <PresentationFormat>On-screen Show (4:3)</PresentationFormat>
  <Paragraphs>136</Paragraphs>
  <Slides>25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MS Mincho</vt:lpstr>
      <vt:lpstr>Arial</vt:lpstr>
      <vt:lpstr>Calibri</vt:lpstr>
      <vt:lpstr>Helvetica</vt:lpstr>
      <vt:lpstr>Rockwell</vt:lpstr>
      <vt:lpstr>Times New Roman</vt:lpstr>
      <vt:lpstr>Default Theme</vt:lpstr>
      <vt:lpstr>Team-Teaching Earth Spirituality  and Justice Across the University</vt:lpstr>
      <vt:lpstr>PowerPoint Presentation</vt:lpstr>
      <vt:lpstr>PowerPoint Presentation</vt:lpstr>
      <vt:lpstr>WHAT?</vt:lpstr>
      <vt:lpstr>CHL 2015-16:  Care for the Earth, Care for the Poor</vt:lpstr>
      <vt:lpstr>CHL 2015-16:  Care for the Earth, Care for the Poor</vt:lpstr>
      <vt:lpstr>CHL 2015-16: Care for the Earth, Care for the Poor</vt:lpstr>
      <vt:lpstr>Who’s in the Room</vt:lpstr>
      <vt:lpstr>Faculty</vt:lpstr>
      <vt:lpstr>Course Description</vt:lpstr>
      <vt:lpstr>Course Outcomes</vt:lpstr>
      <vt:lpstr>Course Requirements </vt:lpstr>
      <vt:lpstr>SO WHAT?</vt:lpstr>
      <vt:lpstr>MAYA LALL, ’16, Fine Arts with a CAST minor</vt:lpstr>
      <vt:lpstr>Jessica Palmer, ‘16, MA Transformational Leadership</vt:lpstr>
      <vt:lpstr>PowerPoint Presentation</vt:lpstr>
      <vt:lpstr>PowerPoint Presentation</vt:lpstr>
      <vt:lpstr>Student comments/discussions</vt:lpstr>
      <vt:lpstr>PowerPoint Presentation</vt:lpstr>
      <vt:lpstr>PowerPoint Presentation</vt:lpstr>
      <vt:lpstr>PowerPoint Presentation</vt:lpstr>
      <vt:lpstr>PowerPoint Presentation</vt:lpstr>
      <vt:lpstr>Faculty Reflections</vt:lpstr>
      <vt:lpstr>What might accountfor the success?</vt:lpstr>
      <vt:lpstr>Now What?</vt:lpstr>
    </vt:vector>
  </TitlesOfParts>
  <Company>Seattle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Institute for Catholic Thought and Culture (ICTC)</dc:title>
  <dc:creator>Catherine Punsalan-Manlimos</dc:creator>
  <cp:lastModifiedBy>Punsalan, Catherine</cp:lastModifiedBy>
  <cp:revision>61</cp:revision>
  <cp:lastPrinted>2016-08-08T19:09:23Z</cp:lastPrinted>
  <dcterms:created xsi:type="dcterms:W3CDTF">2013-09-26T15:38:36Z</dcterms:created>
  <dcterms:modified xsi:type="dcterms:W3CDTF">2016-08-09T15:22:49Z</dcterms:modified>
</cp:coreProperties>
</file>