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sldIdLst>
    <p:sldId id="256" r:id="rId2"/>
    <p:sldId id="300" r:id="rId3"/>
    <p:sldId id="313" r:id="rId4"/>
    <p:sldId id="362" r:id="rId5"/>
    <p:sldId id="371" r:id="rId6"/>
    <p:sldId id="315" r:id="rId7"/>
    <p:sldId id="363" r:id="rId8"/>
    <p:sldId id="317" r:id="rId9"/>
    <p:sldId id="327" r:id="rId10"/>
    <p:sldId id="336" r:id="rId11"/>
    <p:sldId id="364" r:id="rId12"/>
    <p:sldId id="337" r:id="rId13"/>
    <p:sldId id="330" r:id="rId14"/>
    <p:sldId id="331" r:id="rId15"/>
    <p:sldId id="344" r:id="rId16"/>
    <p:sldId id="365" r:id="rId17"/>
    <p:sldId id="335" r:id="rId18"/>
    <p:sldId id="334" r:id="rId19"/>
    <p:sldId id="288" r:id="rId20"/>
    <p:sldId id="318" r:id="rId21"/>
    <p:sldId id="319" r:id="rId22"/>
    <p:sldId id="320" r:id="rId23"/>
    <p:sldId id="367" r:id="rId24"/>
    <p:sldId id="294" r:id="rId25"/>
    <p:sldId id="343" r:id="rId26"/>
    <p:sldId id="368" r:id="rId27"/>
    <p:sldId id="369" r:id="rId28"/>
    <p:sldId id="290" r:id="rId29"/>
    <p:sldId id="277" r:id="rId30"/>
    <p:sldId id="346" r:id="rId31"/>
    <p:sldId id="357" r:id="rId32"/>
    <p:sldId id="267" r:id="rId33"/>
    <p:sldId id="359" r:id="rId34"/>
    <p:sldId id="358" r:id="rId35"/>
    <p:sldId id="299"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4135"/>
    <a:srgbClr val="FFB600"/>
    <a:srgbClr val="088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628" autoAdjust="0"/>
  </p:normalViewPr>
  <p:slideViewPr>
    <p:cSldViewPr snapToGrid="0" snapToObjects="1">
      <p:cViewPr varScale="1">
        <p:scale>
          <a:sx n="84" d="100"/>
          <a:sy n="84" d="100"/>
        </p:scale>
        <p:origin x="768" y="87"/>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B5A31-4F9E-6A42-94AA-159900F30472}" type="datetimeFigureOut">
              <a:rPr lang="en-US" smtClean="0"/>
              <a:t>9/7/2022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11BFA-8B61-3840-97A2-2C1BF1D572C7}" type="slidenum">
              <a:rPr lang="en-US" smtClean="0"/>
              <a:t>‹#›</a:t>
            </a:fld>
            <a:endParaRPr lang="en-US"/>
          </a:p>
        </p:txBody>
      </p:sp>
    </p:spTree>
    <p:extLst>
      <p:ext uri="{BB962C8B-B14F-4D97-AF65-F5344CB8AC3E}">
        <p14:creationId xmlns:p14="http://schemas.microsoft.com/office/powerpoint/2010/main" val="231967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sz="1200" b="0" i="0" kern="1200" dirty="0">
                <a:solidFill>
                  <a:schemeClr val="tx1"/>
                </a:solidFill>
                <a:effectLst/>
                <a:latin typeface="+mn-lt"/>
                <a:ea typeface="+mn-ea"/>
                <a:cs typeface="+mn-cs"/>
              </a:rPr>
              <a:t>The MSCS program curriculum includes required advanced courses in core areas of computer science while remaining flexible to meet your needs and interests. The</a:t>
            </a:r>
            <a:r>
              <a:rPr lang="en-US" sz="1200" b="0" i="0" kern="1200" baseline="0" dirty="0">
                <a:solidFill>
                  <a:schemeClr val="tx1"/>
                </a:solidFill>
                <a:effectLst/>
                <a:latin typeface="+mn-lt"/>
                <a:ea typeface="+mn-ea"/>
                <a:cs typeface="+mn-cs"/>
              </a:rPr>
              <a:t> program offers 3 unique options to supplement your learning.</a:t>
            </a:r>
            <a:endParaRPr lang="en-US" dirty="0"/>
          </a:p>
          <a:p>
            <a:r>
              <a:rPr lang="en-US" dirty="0"/>
              <a:t>2. The MSCS</a:t>
            </a:r>
            <a:r>
              <a:rPr lang="en-US" baseline="0" dirty="0"/>
              <a:t> general </a:t>
            </a:r>
            <a:r>
              <a:rPr lang="en-US" sz="1200" b="0" i="0" kern="1200" dirty="0">
                <a:solidFill>
                  <a:schemeClr val="tx1"/>
                </a:solidFill>
                <a:effectLst/>
                <a:latin typeface="+mn-lt"/>
                <a:ea typeface="+mn-ea"/>
                <a:cs typeface="+mn-cs"/>
              </a:rPr>
              <a:t>option allows students to choose 2 electives to develop a solid, broad foundation in computer science and software engineering as it fits your passions and academic goals.</a:t>
            </a:r>
          </a:p>
          <a:p>
            <a:r>
              <a:rPr lang="en-US" sz="1200" b="0" i="0" kern="1200" dirty="0">
                <a:solidFill>
                  <a:schemeClr val="tx1"/>
                </a:solidFill>
                <a:effectLst/>
                <a:latin typeface="+mn-lt"/>
                <a:ea typeface="+mn-ea"/>
                <a:cs typeface="+mn-cs"/>
              </a:rPr>
              <a:t>3. The MSCS-SE</a:t>
            </a:r>
            <a:r>
              <a:rPr lang="en-US" sz="1200" b="0" i="0" kern="1200" baseline="0" dirty="0">
                <a:solidFill>
                  <a:schemeClr val="tx1"/>
                </a:solidFill>
                <a:effectLst/>
                <a:latin typeface="+mn-lt"/>
                <a:ea typeface="+mn-ea"/>
                <a:cs typeface="+mn-cs"/>
              </a:rPr>
              <a:t> program </a:t>
            </a:r>
            <a:r>
              <a:rPr lang="en-US" sz="1200" b="0" i="0" kern="1200" dirty="0">
                <a:solidFill>
                  <a:schemeClr val="tx1"/>
                </a:solidFill>
                <a:effectLst/>
                <a:latin typeface="+mn-lt"/>
                <a:ea typeface="+mn-ea"/>
                <a:cs typeface="+mn-cs"/>
              </a:rPr>
              <a:t>builds the skill set you need for a career in the software industry. In the</a:t>
            </a:r>
            <a:r>
              <a:rPr lang="en-US" sz="1200" b="0" i="0" kern="1200" baseline="0" dirty="0">
                <a:solidFill>
                  <a:schemeClr val="tx1"/>
                </a:solidFill>
                <a:effectLst/>
                <a:latin typeface="+mn-lt"/>
                <a:ea typeface="+mn-ea"/>
                <a:cs typeface="+mn-cs"/>
              </a:rPr>
              <a:t> capstone project, the team </a:t>
            </a:r>
            <a:r>
              <a:rPr lang="en-US" sz="1200" b="0" i="0" kern="1200" dirty="0">
                <a:solidFill>
                  <a:schemeClr val="tx1"/>
                </a:solidFill>
                <a:effectLst/>
                <a:latin typeface="+mn-lt"/>
                <a:ea typeface="+mn-ea"/>
                <a:cs typeface="+mn-cs"/>
              </a:rPr>
              <a:t>will tackle a real-world problem, manage your project from inception through design and implementation, and deliver a functioning software application.</a:t>
            </a:r>
          </a:p>
          <a:p>
            <a:r>
              <a:rPr lang="en-US" sz="1200" b="0" i="0" kern="1200" dirty="0">
                <a:solidFill>
                  <a:schemeClr val="tx1"/>
                </a:solidFill>
                <a:effectLst/>
                <a:latin typeface="+mn-lt"/>
                <a:ea typeface="+mn-ea"/>
                <a:cs typeface="+mn-cs"/>
              </a:rPr>
              <a:t>4. The MSCS-DS program provides the skills to develop computer solutions that require expertise in data science.  The program consists of requirements in machine learning, big data analytics, visual analytics, and an advanced data science elective. </a:t>
            </a:r>
            <a:endParaRPr lang="en-US" dirty="0"/>
          </a:p>
        </p:txBody>
      </p:sp>
      <p:sp>
        <p:nvSpPr>
          <p:cNvPr id="4" name="Slide Number Placeholder 3"/>
          <p:cNvSpPr>
            <a:spLocks noGrp="1"/>
          </p:cNvSpPr>
          <p:nvPr>
            <p:ph type="sldNum" sz="quarter" idx="10"/>
          </p:nvPr>
        </p:nvSpPr>
        <p:spPr/>
        <p:txBody>
          <a:bodyPr/>
          <a:lstStyle/>
          <a:p>
            <a:fld id="{35E49836-C7B1-4931-8C31-E026A2924CCB}" type="slidenum">
              <a:rPr lang="en-US" smtClean="0"/>
              <a:pPr/>
              <a:t>3</a:t>
            </a:fld>
            <a:endParaRPr lang="en-US" dirty="0"/>
          </a:p>
        </p:txBody>
      </p:sp>
    </p:spTree>
    <p:extLst>
      <p:ext uri="{BB962C8B-B14F-4D97-AF65-F5344CB8AC3E}">
        <p14:creationId xmlns:p14="http://schemas.microsoft.com/office/powerpoint/2010/main" val="743108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Roshanak</a:t>
            </a:r>
          </a:p>
        </p:txBody>
      </p:sp>
      <p:sp>
        <p:nvSpPr>
          <p:cNvPr id="4" name="Slide Number Placeholder 3"/>
          <p:cNvSpPr>
            <a:spLocks noGrp="1"/>
          </p:cNvSpPr>
          <p:nvPr>
            <p:ph type="sldNum" sz="quarter" idx="10"/>
          </p:nvPr>
        </p:nvSpPr>
        <p:spPr/>
        <p:txBody>
          <a:bodyPr/>
          <a:lstStyle/>
          <a:p>
            <a:fld id="{48FD2A1A-7A3E-AC4C-A27C-5A0BEAA28D73}" type="slidenum">
              <a:rPr lang="en-US" smtClean="0"/>
              <a:t>32</a:t>
            </a:fld>
            <a:endParaRPr lang="en-US"/>
          </a:p>
        </p:txBody>
      </p:sp>
    </p:spTree>
    <p:extLst>
      <p:ext uri="{BB962C8B-B14F-4D97-AF65-F5344CB8AC3E}">
        <p14:creationId xmlns:p14="http://schemas.microsoft.com/office/powerpoint/2010/main" val="369976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49836-C7B1-4931-8C31-E026A2924CCB}" type="slidenum">
              <a:rPr lang="en-US" smtClean="0"/>
              <a:pPr/>
              <a:t>6</a:t>
            </a:fld>
            <a:endParaRPr lang="en-US" dirty="0"/>
          </a:p>
        </p:txBody>
      </p:sp>
    </p:spTree>
    <p:extLst>
      <p:ext uri="{BB962C8B-B14F-4D97-AF65-F5344CB8AC3E}">
        <p14:creationId xmlns:p14="http://schemas.microsoft.com/office/powerpoint/2010/main" val="86286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49836-C7B1-4931-8C31-E026A2924CCB}" type="slidenum">
              <a:rPr lang="en-US" smtClean="0"/>
              <a:pPr/>
              <a:t>10</a:t>
            </a:fld>
            <a:endParaRPr lang="en-US" dirty="0"/>
          </a:p>
        </p:txBody>
      </p:sp>
    </p:spTree>
    <p:extLst>
      <p:ext uri="{BB962C8B-B14F-4D97-AF65-F5344CB8AC3E}">
        <p14:creationId xmlns:p14="http://schemas.microsoft.com/office/powerpoint/2010/main" val="68149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sz="1800" dirty="0">
                <a:effectLst/>
                <a:latin typeface="Calibri" panose="020F0502020204030204" pitchFamily="34" charset="0"/>
                <a:ea typeface="DengXian" panose="02010600030101010101" pitchFamily="2" charset="-122"/>
              </a:rPr>
              <a:t>There will be a project that starts the spring 2022 and finishes this fall but that will only be open to students who started in Spring 2022 or earlier.  It is NOT open to students who start in Fall 2022</a:t>
            </a:r>
            <a:endParaRPr lang="en-US" dirty="0"/>
          </a:p>
        </p:txBody>
      </p:sp>
      <p:sp>
        <p:nvSpPr>
          <p:cNvPr id="4" name="Slide Number Placeholder 3"/>
          <p:cNvSpPr>
            <a:spLocks noGrp="1"/>
          </p:cNvSpPr>
          <p:nvPr>
            <p:ph type="sldNum" sz="quarter" idx="10"/>
          </p:nvPr>
        </p:nvSpPr>
        <p:spPr/>
        <p:txBody>
          <a:bodyPr/>
          <a:lstStyle/>
          <a:p>
            <a:fld id="{35E49836-C7B1-4931-8C31-E026A2924CCB}" type="slidenum">
              <a:rPr lang="en-US" smtClean="0"/>
              <a:pPr/>
              <a:t>12</a:t>
            </a:fld>
            <a:endParaRPr lang="en-US" dirty="0"/>
          </a:p>
        </p:txBody>
      </p:sp>
    </p:spTree>
    <p:extLst>
      <p:ext uri="{BB962C8B-B14F-4D97-AF65-F5344CB8AC3E}">
        <p14:creationId xmlns:p14="http://schemas.microsoft.com/office/powerpoint/2010/main" val="18953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49836-C7B1-4931-8C31-E026A2924CCB}" type="slidenum">
              <a:rPr lang="en-US" smtClean="0"/>
              <a:pPr/>
              <a:t>13</a:t>
            </a:fld>
            <a:endParaRPr lang="en-US" dirty="0"/>
          </a:p>
        </p:txBody>
      </p:sp>
    </p:spTree>
    <p:extLst>
      <p:ext uri="{BB962C8B-B14F-4D97-AF65-F5344CB8AC3E}">
        <p14:creationId xmlns:p14="http://schemas.microsoft.com/office/powerpoint/2010/main" val="222198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49836-C7B1-4931-8C31-E026A2924CCB}" type="slidenum">
              <a:rPr lang="en-US" smtClean="0"/>
              <a:pPr/>
              <a:t>15</a:t>
            </a:fld>
            <a:endParaRPr lang="en-US" dirty="0"/>
          </a:p>
        </p:txBody>
      </p:sp>
    </p:spTree>
    <p:extLst>
      <p:ext uri="{BB962C8B-B14F-4D97-AF65-F5344CB8AC3E}">
        <p14:creationId xmlns:p14="http://schemas.microsoft.com/office/powerpoint/2010/main" val="266012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49836-C7B1-4931-8C31-E026A2924CCB}" type="slidenum">
              <a:rPr lang="en-US" smtClean="0"/>
              <a:pPr/>
              <a:t>18</a:t>
            </a:fld>
            <a:endParaRPr lang="en-US" dirty="0"/>
          </a:p>
        </p:txBody>
      </p:sp>
    </p:spTree>
    <p:extLst>
      <p:ext uri="{BB962C8B-B14F-4D97-AF65-F5344CB8AC3E}">
        <p14:creationId xmlns:p14="http://schemas.microsoft.com/office/powerpoint/2010/main" val="242637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11BFA-8B61-3840-97A2-2C1BF1D572C7}" type="slidenum">
              <a:rPr lang="en-US" smtClean="0"/>
              <a:t>24</a:t>
            </a:fld>
            <a:endParaRPr lang="en-US"/>
          </a:p>
        </p:txBody>
      </p:sp>
    </p:spTree>
    <p:extLst>
      <p:ext uri="{BB962C8B-B14F-4D97-AF65-F5344CB8AC3E}">
        <p14:creationId xmlns:p14="http://schemas.microsoft.com/office/powerpoint/2010/main" val="73479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897122-4D3F-4189-A778-B6900A314B46}" type="slidenum">
              <a:rPr lang="en-US" smtClean="0"/>
              <a:pPr/>
              <a:t>29</a:t>
            </a:fld>
            <a:endParaRPr lang="en-US" dirty="0"/>
          </a:p>
        </p:txBody>
      </p:sp>
    </p:spTree>
    <p:extLst>
      <p:ext uri="{BB962C8B-B14F-4D97-AF65-F5344CB8AC3E}">
        <p14:creationId xmlns:p14="http://schemas.microsoft.com/office/powerpoint/2010/main" val="3938539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715803"/>
            <a:ext cx="9134676" cy="849587"/>
          </a:xfrm>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4499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708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794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3"/>
            <a:ext cx="7772400" cy="1790700"/>
          </a:xfrm>
        </p:spPr>
        <p:txBody>
          <a:bodyPr anchor="b"/>
          <a:lstStyle>
            <a:lvl1pPr algn="ctr">
              <a:defRPr sz="3882"/>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553"/>
            </a:lvl1pPr>
            <a:lvl2pPr marL="295824" indent="0" algn="ctr">
              <a:buNone/>
              <a:defRPr sz="1294"/>
            </a:lvl2pPr>
            <a:lvl3pPr marL="591648" indent="0" algn="ctr">
              <a:buNone/>
              <a:defRPr sz="1165"/>
            </a:lvl3pPr>
            <a:lvl4pPr marL="887473" indent="0" algn="ctr">
              <a:buNone/>
              <a:defRPr sz="1036"/>
            </a:lvl4pPr>
            <a:lvl5pPr marL="1183297" indent="0" algn="ctr">
              <a:buNone/>
              <a:defRPr sz="1036"/>
            </a:lvl5pPr>
            <a:lvl6pPr marL="1479122" indent="0" algn="ctr">
              <a:buNone/>
              <a:defRPr sz="1036"/>
            </a:lvl6pPr>
            <a:lvl7pPr marL="1774946" indent="0" algn="ctr">
              <a:buNone/>
              <a:defRPr sz="1036"/>
            </a:lvl7pPr>
            <a:lvl8pPr marL="2070770" indent="0" algn="ctr">
              <a:buNone/>
              <a:defRPr sz="1036"/>
            </a:lvl8pPr>
            <a:lvl9pPr marL="2366594" indent="0" algn="ctr">
              <a:buNone/>
              <a:defRPr sz="1036"/>
            </a:lvl9pPr>
          </a:lstStyle>
          <a:p>
            <a:r>
              <a:rPr lang="en-US"/>
              <a:t>Click to edit Master subtitle style</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r>
              <a:rPr lang="en-US"/>
              <a:t>September 2020</a:t>
            </a: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7F568B31-FB2A-5B48-9C8E-35840ACF48F0}" type="slidenum">
              <a:rPr lang="en-US" smtClean="0"/>
              <a:t>‹#›</a:t>
            </a:fld>
            <a:endParaRPr lang="en-US"/>
          </a:p>
        </p:txBody>
      </p:sp>
    </p:spTree>
    <p:extLst>
      <p:ext uri="{BB962C8B-B14F-4D97-AF65-F5344CB8AC3E}">
        <p14:creationId xmlns:p14="http://schemas.microsoft.com/office/powerpoint/2010/main" val="218431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967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305176"/>
            <a:ext cx="9143999" cy="1021556"/>
          </a:xfrm>
        </p:spPr>
        <p:txBody>
          <a:bodyPr anchor="t">
            <a:normAutofit/>
          </a:bodyPr>
          <a:lstStyle>
            <a:lvl1pPr algn="ctr">
              <a:defRPr sz="3000" b="0" i="0" cap="all" baseline="0"/>
            </a:lvl1pPr>
          </a:lstStyle>
          <a:p>
            <a:r>
              <a:rPr lang="en-US" dirty="0"/>
              <a:t>Click to edit Master title style</a:t>
            </a:r>
          </a:p>
        </p:txBody>
      </p:sp>
      <p:sp>
        <p:nvSpPr>
          <p:cNvPr id="3" name="Text Placeholder 2"/>
          <p:cNvSpPr>
            <a:spLocks noGrp="1"/>
          </p:cNvSpPr>
          <p:nvPr>
            <p:ph type="body" idx="1"/>
          </p:nvPr>
        </p:nvSpPr>
        <p:spPr>
          <a:xfrm>
            <a:off x="0" y="2180035"/>
            <a:ext cx="9143999" cy="1125140"/>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9703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819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54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103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1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29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05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88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457200" rtl="0" eaLnBrk="1" latinLnBrk="0" hangingPunct="1">
        <a:spcBef>
          <a:spcPct val="0"/>
        </a:spcBef>
        <a:buNone/>
        <a:defRPr sz="4000" kern="1200">
          <a:solidFill>
            <a:schemeClr val="tx1"/>
          </a:solidFill>
          <a:latin typeface="Rockwel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seattleu.edu/scieng/computer-science/student-resources/internship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tiff"/><Relationship Id="rId2" Type="http://schemas.openxmlformats.org/officeDocument/2006/relationships/image" Target="../media/image6.tiff"/><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tiff"/></Relationships>
</file>

<file path=ppt/slides/_rels/slide3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tiff"/><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tiff"/><Relationship Id="rId9" Type="http://schemas.openxmlformats.org/officeDocument/2006/relationships/image" Target="../media/image29.jpeg"/></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eattleu.edu/scieng/computer-science/projects/grad-research/"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46117"/>
            <a:ext cx="9134676" cy="1509969"/>
          </a:xfrm>
        </p:spPr>
        <p:txBody>
          <a:bodyPr/>
          <a:lstStyle/>
          <a:p>
            <a:r>
              <a:rPr lang="en-US" b="1" dirty="0"/>
              <a:t>Master of Science in Computer Science (MSCS)</a:t>
            </a:r>
            <a:br>
              <a:rPr lang="en-US" b="1" dirty="0"/>
            </a:br>
            <a:r>
              <a:rPr lang="en-US" b="1" dirty="0"/>
              <a:t>New Students Orientation</a:t>
            </a:r>
            <a:br>
              <a:rPr lang="en-US" b="1" dirty="0"/>
            </a:br>
            <a:r>
              <a:rPr lang="en-US" b="1" dirty="0"/>
              <a:t>Fall 2022</a:t>
            </a:r>
          </a:p>
        </p:txBody>
      </p:sp>
    </p:spTree>
    <p:extLst>
      <p:ext uri="{BB962C8B-B14F-4D97-AF65-F5344CB8AC3E}">
        <p14:creationId xmlns:p14="http://schemas.microsoft.com/office/powerpoint/2010/main" val="1775190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941808" y="3264907"/>
            <a:ext cx="1028700" cy="514350"/>
          </a:xfrm>
          <a:prstGeom prst="roundRect">
            <a:avLst/>
          </a:prstGeom>
          <a:noFill/>
          <a:effectLst>
            <a:outerShdw blurRad="50800" dist="38100" sx="1000" sy="1000" algn="tl" rotWithShape="0">
              <a:prstClr val="black"/>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CPSC 5120</a:t>
            </a:r>
          </a:p>
          <a:p>
            <a:pPr algn="ctr"/>
            <a:r>
              <a:rPr lang="en-US" sz="900" b="1" dirty="0">
                <a:solidFill>
                  <a:schemeClr val="tx1"/>
                </a:solidFill>
              </a:rPr>
              <a:t>Software </a:t>
            </a:r>
            <a:r>
              <a:rPr lang="en-US" sz="900" b="1" dirty="0" err="1">
                <a:solidFill>
                  <a:schemeClr val="tx1"/>
                </a:solidFill>
              </a:rPr>
              <a:t>Proj</a:t>
            </a:r>
            <a:r>
              <a:rPr lang="en-US" sz="900" b="1" dirty="0">
                <a:solidFill>
                  <a:schemeClr val="tx1"/>
                </a:solidFill>
              </a:rPr>
              <a:t>. Management (3)</a:t>
            </a:r>
            <a:endParaRPr lang="en-US" sz="900" b="1" dirty="0">
              <a:solidFill>
                <a:schemeClr val="tx1"/>
              </a:solidFill>
              <a:effectLst>
                <a:glow rad="12700">
                  <a:schemeClr val="accent1">
                    <a:alpha val="40000"/>
                  </a:schemeClr>
                </a:glow>
              </a:effectLst>
            </a:endParaRPr>
          </a:p>
        </p:txBody>
      </p:sp>
      <p:sp>
        <p:nvSpPr>
          <p:cNvPr id="10" name="Rounded Rectangle 9"/>
          <p:cNvSpPr/>
          <p:nvPr/>
        </p:nvSpPr>
        <p:spPr>
          <a:xfrm>
            <a:off x="2239906" y="3267020"/>
            <a:ext cx="1085850" cy="514350"/>
          </a:xfrm>
          <a:prstGeom prst="roundRect">
            <a:avLst/>
          </a:prstGeom>
          <a:noFill/>
          <a:effectLst>
            <a:outerShdw blurRad="50800" dist="38100" sx="1000" sy="1000" algn="tl" rotWithShape="0">
              <a:prstClr val="black"/>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CPSC 5210 </a:t>
            </a:r>
          </a:p>
          <a:p>
            <a:pPr algn="ctr"/>
            <a:r>
              <a:rPr lang="en-US" sz="900" b="1" dirty="0">
                <a:solidFill>
                  <a:schemeClr val="tx1"/>
                </a:solidFill>
              </a:rPr>
              <a:t>Software Testing &amp; Debugging</a:t>
            </a:r>
            <a:endParaRPr lang="en-US" sz="900" b="1" dirty="0">
              <a:solidFill>
                <a:schemeClr val="tx1"/>
              </a:solidFill>
              <a:effectLst>
                <a:glow rad="12700">
                  <a:schemeClr val="accent1">
                    <a:alpha val="40000"/>
                  </a:schemeClr>
                </a:glow>
              </a:effectLst>
            </a:endParaRPr>
          </a:p>
        </p:txBody>
      </p:sp>
      <p:sp>
        <p:nvSpPr>
          <p:cNvPr id="11" name="Rectangle 10"/>
          <p:cNvSpPr/>
          <p:nvPr/>
        </p:nvSpPr>
        <p:spPr>
          <a:xfrm>
            <a:off x="593835" y="3144959"/>
            <a:ext cx="5578366" cy="142875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6609569" y="3631760"/>
            <a:ext cx="1415517" cy="507831"/>
          </a:xfrm>
          <a:prstGeom prst="rect">
            <a:avLst/>
          </a:prstGeom>
          <a:noFill/>
        </p:spPr>
        <p:txBody>
          <a:bodyPr wrap="none" rtlCol="0">
            <a:spAutoFit/>
          </a:bodyPr>
          <a:lstStyle/>
          <a:p>
            <a:pPr algn="ctr"/>
            <a:r>
              <a:rPr lang="en-US" sz="1350" dirty="0">
                <a:solidFill>
                  <a:srgbClr val="EF4135"/>
                </a:solidFill>
              </a:rPr>
              <a:t>Required Courses</a:t>
            </a:r>
          </a:p>
          <a:p>
            <a:pPr algn="ctr"/>
            <a:r>
              <a:rPr lang="en-US" sz="1350" dirty="0">
                <a:solidFill>
                  <a:srgbClr val="EF4135"/>
                </a:solidFill>
              </a:rPr>
              <a:t>(43 credits)</a:t>
            </a:r>
          </a:p>
        </p:txBody>
      </p:sp>
      <p:sp>
        <p:nvSpPr>
          <p:cNvPr id="13" name="Left Arrow 12"/>
          <p:cNvSpPr/>
          <p:nvPr/>
        </p:nvSpPr>
        <p:spPr>
          <a:xfrm>
            <a:off x="6251463" y="3714200"/>
            <a:ext cx="400050" cy="133553"/>
          </a:xfrm>
          <a:prstGeom prst="leftArrow">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Isosceles Triangle 36"/>
          <p:cNvSpPr/>
          <p:nvPr/>
        </p:nvSpPr>
        <p:spPr>
          <a:xfrm>
            <a:off x="593836" y="67184"/>
            <a:ext cx="5657628" cy="2982236"/>
          </a:xfrm>
          <a:prstGeom prst="triangle">
            <a:avLst/>
          </a:prstGeom>
          <a:noFill/>
          <a:ln w="127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ounded Rectangle 38"/>
          <p:cNvSpPr/>
          <p:nvPr/>
        </p:nvSpPr>
        <p:spPr>
          <a:xfrm>
            <a:off x="3611311" y="3256904"/>
            <a:ext cx="1063738" cy="514350"/>
          </a:xfrm>
          <a:prstGeom prst="roundRect">
            <a:avLst/>
          </a:prstGeom>
          <a:noFill/>
          <a:ln>
            <a:solidFill>
              <a:srgbClr val="EF4135"/>
            </a:solidFill>
          </a:ln>
          <a:effectLst>
            <a:outerShdw blurRad="50800" dist="38100" sx="1000" sy="1000" algn="tl" rotWithShape="0">
              <a:prstClr val="black"/>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rPr>
              <a:t>CPSC 5810</a:t>
            </a:r>
          </a:p>
          <a:p>
            <a:pPr algn="ctr"/>
            <a:r>
              <a:rPr lang="en-US" sz="900" b="1" dirty="0">
                <a:solidFill>
                  <a:schemeClr val="accent1"/>
                </a:solidFill>
              </a:rPr>
              <a:t>Capstone Project I (4)</a:t>
            </a:r>
            <a:endParaRPr lang="en-US" sz="900" b="1" dirty="0">
              <a:solidFill>
                <a:schemeClr val="accent1"/>
              </a:solidFill>
              <a:effectLst>
                <a:glow rad="12700">
                  <a:schemeClr val="accent1">
                    <a:alpha val="40000"/>
                  </a:schemeClr>
                </a:glow>
              </a:effectLst>
            </a:endParaRPr>
          </a:p>
        </p:txBody>
      </p:sp>
      <p:sp>
        <p:nvSpPr>
          <p:cNvPr id="40" name="Rounded Rectangle 39"/>
          <p:cNvSpPr/>
          <p:nvPr/>
        </p:nvSpPr>
        <p:spPr>
          <a:xfrm>
            <a:off x="4925996" y="3259258"/>
            <a:ext cx="1085850" cy="514350"/>
          </a:xfrm>
          <a:prstGeom prst="roundRect">
            <a:avLst/>
          </a:prstGeom>
          <a:noFill/>
          <a:ln>
            <a:solidFill>
              <a:srgbClr val="EF4135"/>
            </a:solidFill>
          </a:ln>
          <a:effectLst>
            <a:outerShdw blurRad="50800" dist="38100" sx="1000" sy="1000" algn="tl" rotWithShape="0">
              <a:prstClr val="black"/>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endParaRPr>
          </a:p>
          <a:p>
            <a:pPr algn="ctr"/>
            <a:r>
              <a:rPr lang="en-US" sz="900" b="1" dirty="0">
                <a:solidFill>
                  <a:schemeClr val="accent1"/>
                </a:solidFill>
              </a:rPr>
              <a:t>CPSC 5820</a:t>
            </a:r>
          </a:p>
          <a:p>
            <a:pPr algn="ctr"/>
            <a:r>
              <a:rPr lang="en-US" sz="900" b="1" dirty="0">
                <a:solidFill>
                  <a:schemeClr val="accent1"/>
                </a:solidFill>
              </a:rPr>
              <a:t>Capstone Project II (4)</a:t>
            </a:r>
            <a:endParaRPr lang="en-US" sz="900" b="1" dirty="0">
              <a:solidFill>
                <a:schemeClr val="accent1"/>
              </a:solidFill>
              <a:effectLst>
                <a:glow rad="12700">
                  <a:schemeClr val="accent1">
                    <a:alpha val="40000"/>
                  </a:schemeClr>
                </a:glow>
              </a:effectLst>
            </a:endParaRPr>
          </a:p>
          <a:p>
            <a:pPr algn="ctr"/>
            <a:endParaRPr lang="en-US" sz="900" b="1" dirty="0">
              <a:solidFill>
                <a:schemeClr val="tx1"/>
              </a:solidFill>
              <a:effectLst>
                <a:glow rad="12700">
                  <a:schemeClr val="accent1">
                    <a:alpha val="40000"/>
                  </a:schemeClr>
                </a:glow>
              </a:effectLst>
            </a:endParaRPr>
          </a:p>
        </p:txBody>
      </p:sp>
      <p:sp>
        <p:nvSpPr>
          <p:cNvPr id="42" name="TextBox 41"/>
          <p:cNvSpPr txBox="1"/>
          <p:nvPr/>
        </p:nvSpPr>
        <p:spPr>
          <a:xfrm>
            <a:off x="6472157" y="1172603"/>
            <a:ext cx="1457387" cy="507831"/>
          </a:xfrm>
          <a:prstGeom prst="rect">
            <a:avLst/>
          </a:prstGeom>
          <a:noFill/>
        </p:spPr>
        <p:txBody>
          <a:bodyPr wrap="none" rtlCol="0">
            <a:spAutoFit/>
          </a:bodyPr>
          <a:lstStyle/>
          <a:p>
            <a:pPr algn="ctr"/>
            <a:r>
              <a:rPr lang="en-US" sz="1350" dirty="0">
                <a:solidFill>
                  <a:srgbClr val="EF4135"/>
                </a:solidFill>
              </a:rPr>
              <a:t>One CPSC Elective</a:t>
            </a:r>
          </a:p>
          <a:p>
            <a:pPr algn="ctr"/>
            <a:r>
              <a:rPr lang="en-US" sz="1350" dirty="0">
                <a:solidFill>
                  <a:srgbClr val="EF4135"/>
                </a:solidFill>
              </a:rPr>
              <a:t>(5 credits)</a:t>
            </a:r>
          </a:p>
        </p:txBody>
      </p:sp>
      <p:sp>
        <p:nvSpPr>
          <p:cNvPr id="44" name="TextBox 43"/>
          <p:cNvSpPr txBox="1"/>
          <p:nvPr/>
        </p:nvSpPr>
        <p:spPr>
          <a:xfrm>
            <a:off x="5145470" y="43213"/>
            <a:ext cx="3998530" cy="738664"/>
          </a:xfrm>
          <a:prstGeom prst="rect">
            <a:avLst/>
          </a:prstGeom>
          <a:noFill/>
        </p:spPr>
        <p:txBody>
          <a:bodyPr wrap="square" rtlCol="0">
            <a:spAutoFit/>
          </a:bodyPr>
          <a:lstStyle/>
          <a:p>
            <a:pPr algn="r"/>
            <a:r>
              <a:rPr lang="en-US" sz="2100" b="1" dirty="0"/>
              <a:t>MSCS-SE</a:t>
            </a:r>
          </a:p>
          <a:p>
            <a:pPr algn="r"/>
            <a:r>
              <a:rPr lang="en-US" sz="2100" b="1" dirty="0"/>
              <a:t>Degree Requirements</a:t>
            </a:r>
          </a:p>
        </p:txBody>
      </p:sp>
      <p:sp>
        <p:nvSpPr>
          <p:cNvPr id="45" name="TextBox 44"/>
          <p:cNvSpPr txBox="1"/>
          <p:nvPr/>
        </p:nvSpPr>
        <p:spPr>
          <a:xfrm>
            <a:off x="7706095" y="754316"/>
            <a:ext cx="1320875" cy="300082"/>
          </a:xfrm>
          <a:prstGeom prst="rect">
            <a:avLst/>
          </a:prstGeom>
          <a:noFill/>
        </p:spPr>
        <p:txBody>
          <a:bodyPr wrap="none" rtlCol="0">
            <a:spAutoFit/>
          </a:bodyPr>
          <a:lstStyle/>
          <a:p>
            <a:pPr algn="ctr"/>
            <a:r>
              <a:rPr lang="en-US" sz="1350" b="1" dirty="0"/>
              <a:t>Min. Credits: 48</a:t>
            </a:r>
          </a:p>
        </p:txBody>
      </p:sp>
      <p:sp>
        <p:nvSpPr>
          <p:cNvPr id="62" name="Rounded Rectangle 61">
            <a:extLst>
              <a:ext uri="{FF2B5EF4-FFF2-40B4-BE49-F238E27FC236}">
                <a16:creationId xmlns:a16="http://schemas.microsoft.com/office/drawing/2014/main" id="{EBE78F80-15BC-5048-8251-D6EFB278481A}"/>
              </a:ext>
            </a:extLst>
          </p:cNvPr>
          <p:cNvSpPr/>
          <p:nvPr/>
        </p:nvSpPr>
        <p:spPr>
          <a:xfrm>
            <a:off x="3300883" y="3893959"/>
            <a:ext cx="853168" cy="626417"/>
          </a:xfrm>
          <a:prstGeom prst="roundRect">
            <a:avLst/>
          </a:prstGeom>
          <a:solidFill>
            <a:srgbClr val="FFB600"/>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Applied Algorithms</a:t>
            </a:r>
          </a:p>
          <a:p>
            <a:pPr algn="ctr"/>
            <a:r>
              <a:rPr lang="en-US" sz="788" b="1" dirty="0">
                <a:solidFill>
                  <a:schemeClr val="tx1"/>
                </a:solidFill>
              </a:rPr>
              <a:t>CPSC 5600/5610</a:t>
            </a:r>
            <a:endParaRPr lang="en-US" sz="900" b="1" dirty="0">
              <a:solidFill>
                <a:schemeClr val="tx1"/>
              </a:solidFill>
            </a:endParaRPr>
          </a:p>
        </p:txBody>
      </p:sp>
      <p:sp>
        <p:nvSpPr>
          <p:cNvPr id="63" name="Rounded Rectangle 62">
            <a:extLst>
              <a:ext uri="{FF2B5EF4-FFF2-40B4-BE49-F238E27FC236}">
                <a16:creationId xmlns:a16="http://schemas.microsoft.com/office/drawing/2014/main" id="{1CC14905-047B-014B-80E9-E002A45020C8}"/>
              </a:ext>
            </a:extLst>
          </p:cNvPr>
          <p:cNvSpPr/>
          <p:nvPr/>
        </p:nvSpPr>
        <p:spPr>
          <a:xfrm>
            <a:off x="2431489" y="3904675"/>
            <a:ext cx="817245" cy="626417"/>
          </a:xfrm>
          <a:prstGeom prst="roundRect">
            <a:avLst/>
          </a:prstGeom>
          <a:noFill/>
          <a:ln>
            <a:solidFill>
              <a:srgbClr val="088099"/>
            </a:solidFill>
          </a:ln>
          <a:effectLst>
            <a:outerShdw blurRad="50800"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Software Arch. &amp; Design</a:t>
            </a:r>
          </a:p>
          <a:p>
            <a:pPr algn="ctr"/>
            <a:r>
              <a:rPr lang="en-US" sz="900" b="1" dirty="0">
                <a:solidFill>
                  <a:schemeClr val="tx1"/>
                </a:solidFill>
              </a:rPr>
              <a:t>CPSC 5200</a:t>
            </a:r>
          </a:p>
        </p:txBody>
      </p:sp>
      <p:sp>
        <p:nvSpPr>
          <p:cNvPr id="64" name="Rounded Rectangle 63">
            <a:extLst>
              <a:ext uri="{FF2B5EF4-FFF2-40B4-BE49-F238E27FC236}">
                <a16:creationId xmlns:a16="http://schemas.microsoft.com/office/drawing/2014/main" id="{B48BD511-1D46-8642-93AE-A7849E98A408}"/>
              </a:ext>
            </a:extLst>
          </p:cNvPr>
          <p:cNvSpPr/>
          <p:nvPr/>
        </p:nvSpPr>
        <p:spPr>
          <a:xfrm>
            <a:off x="4206199" y="3893958"/>
            <a:ext cx="823001" cy="626417"/>
          </a:xfrm>
          <a:prstGeom prst="roundRect">
            <a:avLst/>
          </a:prstGeom>
          <a:solidFill>
            <a:srgbClr val="EF4135"/>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Systems</a:t>
            </a:r>
          </a:p>
          <a:p>
            <a:pPr algn="ctr"/>
            <a:r>
              <a:rPr lang="en-US" sz="788" b="1" dirty="0">
                <a:solidFill>
                  <a:schemeClr val="bg1"/>
                </a:solidFill>
              </a:rPr>
              <a:t>CPSC 5510/5520</a:t>
            </a:r>
            <a:endParaRPr lang="en-US" sz="825" b="1" dirty="0">
              <a:solidFill>
                <a:schemeClr val="bg1"/>
              </a:solidFill>
            </a:endParaRPr>
          </a:p>
        </p:txBody>
      </p:sp>
      <p:sp>
        <p:nvSpPr>
          <p:cNvPr id="65" name="Rounded Rectangle 64">
            <a:extLst>
              <a:ext uri="{FF2B5EF4-FFF2-40B4-BE49-F238E27FC236}">
                <a16:creationId xmlns:a16="http://schemas.microsoft.com/office/drawing/2014/main" id="{CDB59737-4DA7-8147-8816-83A9FF3CE7BE}"/>
              </a:ext>
            </a:extLst>
          </p:cNvPr>
          <p:cNvSpPr/>
          <p:nvPr/>
        </p:nvSpPr>
        <p:spPr>
          <a:xfrm>
            <a:off x="711990" y="3885675"/>
            <a:ext cx="782711" cy="626417"/>
          </a:xfrm>
          <a:prstGeom prst="roundRect">
            <a:avLst/>
          </a:prstGeom>
          <a:noFill/>
          <a:ln>
            <a:solidFill>
              <a:srgbClr val="088099"/>
            </a:solidFill>
          </a:ln>
          <a:effectLst>
            <a:outerShdw blurRad="50800" dist="38100" sx="1000" sy="1000" algn="tl" rotWithShape="0">
              <a:prstClr val="black"/>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Ethics </a:t>
            </a:r>
          </a:p>
          <a:p>
            <a:pPr algn="ctr"/>
            <a:r>
              <a:rPr lang="en-US" sz="900" b="1" dirty="0">
                <a:solidFill>
                  <a:schemeClr val="tx1"/>
                </a:solidFill>
              </a:rPr>
              <a:t>CPSC 5800 (2)</a:t>
            </a:r>
            <a:endParaRPr lang="en-US" sz="900" b="1" dirty="0">
              <a:solidFill>
                <a:schemeClr val="tx1"/>
              </a:solidFill>
              <a:effectLst>
                <a:glow rad="12700">
                  <a:schemeClr val="accent1">
                    <a:alpha val="40000"/>
                  </a:schemeClr>
                </a:glow>
              </a:effectLst>
            </a:endParaRPr>
          </a:p>
        </p:txBody>
      </p:sp>
      <p:sp>
        <p:nvSpPr>
          <p:cNvPr id="66" name="Rounded Rectangle 65">
            <a:extLst>
              <a:ext uri="{FF2B5EF4-FFF2-40B4-BE49-F238E27FC236}">
                <a16:creationId xmlns:a16="http://schemas.microsoft.com/office/drawing/2014/main" id="{FBEDFFBB-474F-2F4D-8C7A-4EDEF63F8F93}"/>
              </a:ext>
            </a:extLst>
          </p:cNvPr>
          <p:cNvSpPr/>
          <p:nvPr/>
        </p:nvSpPr>
        <p:spPr>
          <a:xfrm>
            <a:off x="5081349" y="3893957"/>
            <a:ext cx="1033701" cy="626417"/>
          </a:xfrm>
          <a:prstGeom prst="roundRect">
            <a:avLst/>
          </a:prstGeom>
          <a:solidFill>
            <a:srgbClr val="088099"/>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Software Development</a:t>
            </a:r>
          </a:p>
          <a:p>
            <a:pPr algn="ctr"/>
            <a:r>
              <a:rPr lang="en-US" sz="788" b="1" dirty="0">
                <a:solidFill>
                  <a:schemeClr val="bg1"/>
                </a:solidFill>
              </a:rPr>
              <a:t>CPSC 5240/5250/5300</a:t>
            </a:r>
          </a:p>
          <a:p>
            <a:pPr algn="ctr"/>
            <a:r>
              <a:rPr lang="en-US" sz="788" b="1" dirty="0">
                <a:solidFill>
                  <a:schemeClr val="bg1"/>
                </a:solidFill>
              </a:rPr>
              <a:t>/5400/5700</a:t>
            </a:r>
            <a:endParaRPr lang="en-US" sz="825" b="1" dirty="0">
              <a:solidFill>
                <a:schemeClr val="bg1"/>
              </a:solidFill>
            </a:endParaRPr>
          </a:p>
        </p:txBody>
      </p:sp>
      <p:sp>
        <p:nvSpPr>
          <p:cNvPr id="68" name="Rounded Rectangle 67">
            <a:extLst>
              <a:ext uri="{FF2B5EF4-FFF2-40B4-BE49-F238E27FC236}">
                <a16:creationId xmlns:a16="http://schemas.microsoft.com/office/drawing/2014/main" id="{0FFB2361-2166-244D-9F1B-F3E46928547A}"/>
              </a:ext>
            </a:extLst>
          </p:cNvPr>
          <p:cNvSpPr/>
          <p:nvPr/>
        </p:nvSpPr>
        <p:spPr>
          <a:xfrm>
            <a:off x="1362300" y="2479271"/>
            <a:ext cx="943275" cy="474610"/>
          </a:xfrm>
          <a:prstGeom prst="roundRect">
            <a:avLst/>
          </a:prstGeom>
          <a:solidFill>
            <a:srgbClr val="FFB600"/>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Parallel Computing</a:t>
            </a:r>
          </a:p>
          <a:p>
            <a:pPr algn="ctr"/>
            <a:r>
              <a:rPr lang="en-US" sz="788" b="1" dirty="0">
                <a:solidFill>
                  <a:schemeClr val="tx1"/>
                </a:solidFill>
              </a:rPr>
              <a:t>CPSC 5600</a:t>
            </a:r>
            <a:endParaRPr lang="en-US" sz="900" b="1" dirty="0">
              <a:solidFill>
                <a:schemeClr val="tx1"/>
              </a:solidFill>
            </a:endParaRPr>
          </a:p>
        </p:txBody>
      </p:sp>
      <p:sp>
        <p:nvSpPr>
          <p:cNvPr id="69" name="Rounded Rectangle 68">
            <a:extLst>
              <a:ext uri="{FF2B5EF4-FFF2-40B4-BE49-F238E27FC236}">
                <a16:creationId xmlns:a16="http://schemas.microsoft.com/office/drawing/2014/main" id="{8FEDD634-E7D7-E64E-840D-C59CD504A52F}"/>
              </a:ext>
            </a:extLst>
          </p:cNvPr>
          <p:cNvSpPr/>
          <p:nvPr/>
        </p:nvSpPr>
        <p:spPr>
          <a:xfrm>
            <a:off x="2425929" y="2491387"/>
            <a:ext cx="943275" cy="474610"/>
          </a:xfrm>
          <a:prstGeom prst="roundRect">
            <a:avLst/>
          </a:prstGeom>
          <a:solidFill>
            <a:srgbClr val="FFB600"/>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AI</a:t>
            </a:r>
          </a:p>
          <a:p>
            <a:pPr algn="ctr"/>
            <a:r>
              <a:rPr lang="en-US" sz="788" b="1" dirty="0">
                <a:solidFill>
                  <a:schemeClr val="tx1"/>
                </a:solidFill>
              </a:rPr>
              <a:t>CPSC 5610</a:t>
            </a:r>
            <a:endParaRPr lang="en-US" sz="900" b="1" dirty="0">
              <a:solidFill>
                <a:schemeClr val="tx1"/>
              </a:solidFill>
            </a:endParaRPr>
          </a:p>
        </p:txBody>
      </p:sp>
      <p:sp>
        <p:nvSpPr>
          <p:cNvPr id="70" name="Rounded Rectangle 69">
            <a:extLst>
              <a:ext uri="{FF2B5EF4-FFF2-40B4-BE49-F238E27FC236}">
                <a16:creationId xmlns:a16="http://schemas.microsoft.com/office/drawing/2014/main" id="{BAE6CB8C-44E7-3443-89EB-4738809B2850}"/>
              </a:ext>
            </a:extLst>
          </p:cNvPr>
          <p:cNvSpPr/>
          <p:nvPr/>
        </p:nvSpPr>
        <p:spPr>
          <a:xfrm>
            <a:off x="3517595" y="2491387"/>
            <a:ext cx="931405" cy="474610"/>
          </a:xfrm>
          <a:prstGeom prst="roundRect">
            <a:avLst/>
          </a:prstGeom>
          <a:solidFill>
            <a:srgbClr val="EF4135"/>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Computer Networks</a:t>
            </a:r>
          </a:p>
          <a:p>
            <a:pPr algn="ctr"/>
            <a:r>
              <a:rPr lang="en-US" sz="788" b="1" dirty="0">
                <a:solidFill>
                  <a:schemeClr val="bg1"/>
                </a:solidFill>
              </a:rPr>
              <a:t>CPSC 5510</a:t>
            </a:r>
            <a:endParaRPr lang="en-US" sz="825" b="1" dirty="0">
              <a:solidFill>
                <a:schemeClr val="bg1"/>
              </a:solidFill>
            </a:endParaRPr>
          </a:p>
        </p:txBody>
      </p:sp>
      <p:sp>
        <p:nvSpPr>
          <p:cNvPr id="71" name="Rounded Rectangle 70">
            <a:extLst>
              <a:ext uri="{FF2B5EF4-FFF2-40B4-BE49-F238E27FC236}">
                <a16:creationId xmlns:a16="http://schemas.microsoft.com/office/drawing/2014/main" id="{4C81F0EE-7395-FB49-A7AA-ABFA5D4B75F1}"/>
              </a:ext>
            </a:extLst>
          </p:cNvPr>
          <p:cNvSpPr/>
          <p:nvPr/>
        </p:nvSpPr>
        <p:spPr>
          <a:xfrm>
            <a:off x="4569354" y="2474000"/>
            <a:ext cx="943252" cy="474610"/>
          </a:xfrm>
          <a:prstGeom prst="roundRect">
            <a:avLst/>
          </a:prstGeom>
          <a:solidFill>
            <a:srgbClr val="EF4135"/>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Distributed Systems</a:t>
            </a:r>
          </a:p>
          <a:p>
            <a:pPr algn="ctr"/>
            <a:r>
              <a:rPr lang="en-US" sz="788" b="1" dirty="0">
                <a:solidFill>
                  <a:schemeClr val="bg1"/>
                </a:solidFill>
              </a:rPr>
              <a:t>CPSC 5520</a:t>
            </a:r>
            <a:endParaRPr lang="en-US" sz="825" b="1" dirty="0">
              <a:solidFill>
                <a:schemeClr val="bg1"/>
              </a:solidFill>
            </a:endParaRPr>
          </a:p>
        </p:txBody>
      </p:sp>
      <p:sp>
        <p:nvSpPr>
          <p:cNvPr id="72" name="Rounded Rectangle 71">
            <a:extLst>
              <a:ext uri="{FF2B5EF4-FFF2-40B4-BE49-F238E27FC236}">
                <a16:creationId xmlns:a16="http://schemas.microsoft.com/office/drawing/2014/main" id="{94656B46-B4DE-0B4E-ACAE-75D886A5B68F}"/>
              </a:ext>
            </a:extLst>
          </p:cNvPr>
          <p:cNvSpPr/>
          <p:nvPr/>
        </p:nvSpPr>
        <p:spPr>
          <a:xfrm>
            <a:off x="1384601" y="1908582"/>
            <a:ext cx="931405" cy="474610"/>
          </a:xfrm>
          <a:prstGeom prst="roundRect">
            <a:avLst/>
          </a:prstGeom>
          <a:solidFill>
            <a:srgbClr val="088099"/>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SAAS</a:t>
            </a:r>
          </a:p>
          <a:p>
            <a:pPr algn="ctr"/>
            <a:r>
              <a:rPr lang="en-US" sz="900" b="1" dirty="0">
                <a:solidFill>
                  <a:schemeClr val="bg1"/>
                </a:solidFill>
              </a:rPr>
              <a:t>CPSC 5240</a:t>
            </a:r>
            <a:endParaRPr lang="en-US" sz="825" b="1" dirty="0">
              <a:solidFill>
                <a:schemeClr val="bg1"/>
              </a:solidFill>
            </a:endParaRPr>
          </a:p>
        </p:txBody>
      </p:sp>
      <p:sp>
        <p:nvSpPr>
          <p:cNvPr id="73" name="Rounded Rectangle 72">
            <a:extLst>
              <a:ext uri="{FF2B5EF4-FFF2-40B4-BE49-F238E27FC236}">
                <a16:creationId xmlns:a16="http://schemas.microsoft.com/office/drawing/2014/main" id="{73CA599B-AEE4-4A4E-9872-CC26013C960E}"/>
              </a:ext>
            </a:extLst>
          </p:cNvPr>
          <p:cNvSpPr/>
          <p:nvPr/>
        </p:nvSpPr>
        <p:spPr>
          <a:xfrm>
            <a:off x="2428185" y="1918155"/>
            <a:ext cx="931405" cy="474610"/>
          </a:xfrm>
          <a:prstGeom prst="roundRect">
            <a:avLst/>
          </a:prstGeom>
          <a:solidFill>
            <a:srgbClr val="088099"/>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Mobile  Dev</a:t>
            </a:r>
          </a:p>
          <a:p>
            <a:pPr algn="ctr"/>
            <a:r>
              <a:rPr lang="en-US" sz="900" b="1" dirty="0">
                <a:solidFill>
                  <a:schemeClr val="bg1"/>
                </a:solidFill>
              </a:rPr>
              <a:t>CPSC 5250</a:t>
            </a:r>
            <a:endParaRPr lang="en-US" sz="825" b="1" dirty="0">
              <a:solidFill>
                <a:schemeClr val="bg1"/>
              </a:solidFill>
            </a:endParaRPr>
          </a:p>
        </p:txBody>
      </p:sp>
      <p:sp>
        <p:nvSpPr>
          <p:cNvPr id="74" name="Rounded Rectangle 73">
            <a:extLst>
              <a:ext uri="{FF2B5EF4-FFF2-40B4-BE49-F238E27FC236}">
                <a16:creationId xmlns:a16="http://schemas.microsoft.com/office/drawing/2014/main" id="{6509A59C-D742-A549-A413-629DCF0A2404}"/>
              </a:ext>
            </a:extLst>
          </p:cNvPr>
          <p:cNvSpPr/>
          <p:nvPr/>
        </p:nvSpPr>
        <p:spPr>
          <a:xfrm>
            <a:off x="3471769" y="1919131"/>
            <a:ext cx="931405" cy="474610"/>
          </a:xfrm>
          <a:prstGeom prst="roundRect">
            <a:avLst/>
          </a:prstGeom>
          <a:solidFill>
            <a:srgbClr val="088099"/>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Physical DB </a:t>
            </a:r>
          </a:p>
          <a:p>
            <a:pPr algn="ctr"/>
            <a:r>
              <a:rPr lang="en-US" sz="900" b="1" dirty="0">
                <a:solidFill>
                  <a:schemeClr val="bg1"/>
                </a:solidFill>
              </a:rPr>
              <a:t>CPSC 5300</a:t>
            </a:r>
            <a:endParaRPr lang="en-US" sz="825" b="1" dirty="0">
              <a:solidFill>
                <a:schemeClr val="bg1"/>
              </a:solidFill>
            </a:endParaRPr>
          </a:p>
        </p:txBody>
      </p:sp>
      <p:sp>
        <p:nvSpPr>
          <p:cNvPr id="75" name="Rounded Rectangle 74">
            <a:extLst>
              <a:ext uri="{FF2B5EF4-FFF2-40B4-BE49-F238E27FC236}">
                <a16:creationId xmlns:a16="http://schemas.microsoft.com/office/drawing/2014/main" id="{AC276C73-187D-FF44-B1DB-F3F955E47FAF}"/>
              </a:ext>
            </a:extLst>
          </p:cNvPr>
          <p:cNvSpPr/>
          <p:nvPr/>
        </p:nvSpPr>
        <p:spPr>
          <a:xfrm>
            <a:off x="4515353" y="1902178"/>
            <a:ext cx="931405" cy="474610"/>
          </a:xfrm>
          <a:prstGeom prst="roundRect">
            <a:avLst/>
          </a:prstGeom>
          <a:solidFill>
            <a:srgbClr val="088099"/>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Compiler</a:t>
            </a:r>
          </a:p>
          <a:p>
            <a:pPr algn="ctr"/>
            <a:r>
              <a:rPr lang="en-US" sz="900" b="1" dirty="0">
                <a:solidFill>
                  <a:schemeClr val="bg1"/>
                </a:solidFill>
              </a:rPr>
              <a:t>CPSC 5400</a:t>
            </a:r>
            <a:endParaRPr lang="en-US" sz="825" b="1" dirty="0">
              <a:solidFill>
                <a:schemeClr val="bg1"/>
              </a:solidFill>
            </a:endParaRPr>
          </a:p>
        </p:txBody>
      </p:sp>
      <p:sp>
        <p:nvSpPr>
          <p:cNvPr id="76" name="Rounded Rectangle 75">
            <a:extLst>
              <a:ext uri="{FF2B5EF4-FFF2-40B4-BE49-F238E27FC236}">
                <a16:creationId xmlns:a16="http://schemas.microsoft.com/office/drawing/2014/main" id="{ACF7DB3F-1946-984B-B524-DCD79691FB7A}"/>
              </a:ext>
            </a:extLst>
          </p:cNvPr>
          <p:cNvSpPr/>
          <p:nvPr/>
        </p:nvSpPr>
        <p:spPr>
          <a:xfrm>
            <a:off x="3463335" y="1270084"/>
            <a:ext cx="861863" cy="476396"/>
          </a:xfrm>
          <a:prstGeom prst="roundRect">
            <a:avLst/>
          </a:prstGeom>
          <a:noFill/>
          <a:ln>
            <a:solidFill>
              <a:srgbClr val="088099"/>
            </a:solidFill>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Special Topics</a:t>
            </a:r>
          </a:p>
          <a:p>
            <a:pPr algn="ctr"/>
            <a:r>
              <a:rPr lang="en-US" sz="900" b="1" dirty="0">
                <a:solidFill>
                  <a:schemeClr val="tx1"/>
                </a:solidFill>
              </a:rPr>
              <a:t>CPSC 5910</a:t>
            </a:r>
            <a:endParaRPr lang="en-US" sz="825" b="1" dirty="0">
              <a:solidFill>
                <a:schemeClr val="tx1"/>
              </a:solidFill>
            </a:endParaRPr>
          </a:p>
        </p:txBody>
      </p:sp>
      <p:sp>
        <p:nvSpPr>
          <p:cNvPr id="77" name="Rounded Rectangle 76">
            <a:extLst>
              <a:ext uri="{FF2B5EF4-FFF2-40B4-BE49-F238E27FC236}">
                <a16:creationId xmlns:a16="http://schemas.microsoft.com/office/drawing/2014/main" id="{0DD5459C-5745-0D4C-B8CA-42F22AA028B8}"/>
              </a:ext>
            </a:extLst>
          </p:cNvPr>
          <p:cNvSpPr/>
          <p:nvPr/>
        </p:nvSpPr>
        <p:spPr>
          <a:xfrm>
            <a:off x="2427861" y="1270084"/>
            <a:ext cx="861863" cy="476396"/>
          </a:xfrm>
          <a:prstGeom prst="roundRect">
            <a:avLst/>
          </a:prstGeom>
          <a:solidFill>
            <a:srgbClr val="088099"/>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Graphics</a:t>
            </a:r>
          </a:p>
          <a:p>
            <a:pPr algn="ctr"/>
            <a:r>
              <a:rPr lang="en-US" sz="900" b="1" dirty="0">
                <a:solidFill>
                  <a:schemeClr val="bg1"/>
                </a:solidFill>
              </a:rPr>
              <a:t>CPSC 5700</a:t>
            </a:r>
            <a:endParaRPr lang="en-US" sz="825" b="1" dirty="0">
              <a:solidFill>
                <a:schemeClr val="bg1"/>
              </a:solidFill>
            </a:endParaRPr>
          </a:p>
        </p:txBody>
      </p:sp>
      <p:sp>
        <p:nvSpPr>
          <p:cNvPr id="78" name="Rounded Rectangle 77">
            <a:extLst>
              <a:ext uri="{FF2B5EF4-FFF2-40B4-BE49-F238E27FC236}">
                <a16:creationId xmlns:a16="http://schemas.microsoft.com/office/drawing/2014/main" id="{B21CD614-B37D-1640-896F-8EAEB24B0D73}"/>
              </a:ext>
            </a:extLst>
          </p:cNvPr>
          <p:cNvSpPr/>
          <p:nvPr/>
        </p:nvSpPr>
        <p:spPr>
          <a:xfrm>
            <a:off x="2890637" y="659433"/>
            <a:ext cx="1084193" cy="476396"/>
          </a:xfrm>
          <a:prstGeom prst="roundRect">
            <a:avLst/>
          </a:prstGeom>
          <a:noFill/>
          <a:ln>
            <a:solidFill>
              <a:srgbClr val="088099"/>
            </a:solidFill>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Other Electives</a:t>
            </a:r>
          </a:p>
          <a:p>
            <a:pPr algn="ctr"/>
            <a:r>
              <a:rPr lang="en-US" sz="900" b="1" dirty="0">
                <a:solidFill>
                  <a:schemeClr val="tx1"/>
                </a:solidFill>
              </a:rPr>
              <a:t>CPSC 5100 – 5799</a:t>
            </a:r>
          </a:p>
          <a:p>
            <a:pPr algn="ctr"/>
            <a:r>
              <a:rPr lang="en-US" sz="900" b="1" dirty="0">
                <a:solidFill>
                  <a:schemeClr val="tx1"/>
                </a:solidFill>
              </a:rPr>
              <a:t>(5 credits)</a:t>
            </a:r>
            <a:endParaRPr lang="en-US" sz="825" b="1" dirty="0">
              <a:solidFill>
                <a:schemeClr val="tx1"/>
              </a:solidFill>
            </a:endParaRPr>
          </a:p>
        </p:txBody>
      </p:sp>
      <p:sp>
        <p:nvSpPr>
          <p:cNvPr id="79" name="Left Arrow 78">
            <a:extLst>
              <a:ext uri="{FF2B5EF4-FFF2-40B4-BE49-F238E27FC236}">
                <a16:creationId xmlns:a16="http://schemas.microsoft.com/office/drawing/2014/main" id="{A0170700-B5E4-2F4B-A0C3-CDF3A9CEB87D}"/>
              </a:ext>
            </a:extLst>
          </p:cNvPr>
          <p:cNvSpPr/>
          <p:nvPr/>
        </p:nvSpPr>
        <p:spPr>
          <a:xfrm>
            <a:off x="6209181" y="1426518"/>
            <a:ext cx="400050" cy="133553"/>
          </a:xfrm>
          <a:prstGeom prst="leftArrow">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ounded Rectangle 8">
            <a:extLst>
              <a:ext uri="{FF2B5EF4-FFF2-40B4-BE49-F238E27FC236}">
                <a16:creationId xmlns:a16="http://schemas.microsoft.com/office/drawing/2014/main" id="{585F3BA8-E9CB-46A1-A17D-0B1859978896}"/>
              </a:ext>
            </a:extLst>
          </p:cNvPr>
          <p:cNvSpPr/>
          <p:nvPr/>
        </p:nvSpPr>
        <p:spPr>
          <a:xfrm>
            <a:off x="1579153" y="3893959"/>
            <a:ext cx="782711" cy="626417"/>
          </a:xfrm>
          <a:prstGeom prst="roundRect">
            <a:avLst/>
          </a:prstGeom>
          <a:noFill/>
          <a:ln>
            <a:solidFill>
              <a:srgbClr val="088099"/>
            </a:solidFill>
          </a:ln>
          <a:effectLst>
            <a:outerShdw blurRad="50800" dist="38100" sx="1000" sy="1000" algn="tl" rotWithShape="0">
              <a:prstClr val="black"/>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Fund. of SE </a:t>
            </a:r>
          </a:p>
          <a:p>
            <a:pPr algn="ctr"/>
            <a:r>
              <a:rPr lang="en-US" sz="900" b="1" dirty="0">
                <a:solidFill>
                  <a:schemeClr val="tx1"/>
                </a:solidFill>
              </a:rPr>
              <a:t>CPSC 5110</a:t>
            </a:r>
            <a:endParaRPr lang="en-US" sz="900" b="1" dirty="0">
              <a:solidFill>
                <a:schemeClr val="tx1"/>
              </a:solidFill>
              <a:effectLst>
                <a:glow rad="12700">
                  <a:schemeClr val="accent1">
                    <a:alpha val="40000"/>
                  </a:schemeClr>
                </a:glow>
              </a:effectLst>
            </a:endParaRPr>
          </a:p>
        </p:txBody>
      </p:sp>
    </p:spTree>
    <p:extLst>
      <p:ext uri="{BB962C8B-B14F-4D97-AF65-F5344CB8AC3E}">
        <p14:creationId xmlns:p14="http://schemas.microsoft.com/office/powerpoint/2010/main" val="36099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500"/>
                                        <p:tgtEl>
                                          <p:spTgt spid="6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500"/>
                                        <p:tgtEl>
                                          <p:spTgt spid="7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500"/>
                                        <p:tgtEl>
                                          <p:spTgt spid="7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500"/>
                                        <p:tgtEl>
                                          <p:spTgt spid="7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500"/>
                                        <p:tgtEl>
                                          <p:spTgt spid="7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500"/>
                                        <p:tgtEl>
                                          <p:spTgt spid="74"/>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500"/>
                                        <p:tgtEl>
                                          <p:spTgt spid="7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fade">
                                      <p:cBhvr>
                                        <p:cTn id="107" dur="500"/>
                                        <p:tgtEl>
                                          <p:spTgt spid="7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fade">
                                      <p:cBhvr>
                                        <p:cTn id="112" dur="500"/>
                                        <p:tgtEl>
                                          <p:spTgt spid="78"/>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1" presetClass="entr" presetSubtype="1" fill="hold" grpId="0" nodeType="click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wheel(1)">
                                      <p:cBhvr>
                                        <p:cTn id="127"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animBg="1"/>
      <p:bldP spid="37" grpId="0" animBg="1"/>
      <p:bldP spid="39" grpId="0" animBg="1"/>
      <p:bldP spid="40" grpId="0" animBg="1"/>
      <p:bldP spid="42" grpId="0"/>
      <p:bldP spid="45" grpId="0"/>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917A6-1816-4938-A166-BC959B4CC99B}"/>
              </a:ext>
            </a:extLst>
          </p:cNvPr>
          <p:cNvSpPr>
            <a:spLocks noGrp="1"/>
          </p:cNvSpPr>
          <p:nvPr>
            <p:ph type="title"/>
          </p:nvPr>
        </p:nvSpPr>
        <p:spPr/>
        <p:txBody>
          <a:bodyPr/>
          <a:lstStyle/>
          <a:p>
            <a:r>
              <a:rPr lang="en-US" dirty="0"/>
              <a:t>MSCS-SE</a:t>
            </a:r>
          </a:p>
        </p:txBody>
      </p:sp>
      <p:sp>
        <p:nvSpPr>
          <p:cNvPr id="3" name="Content Placeholder 2">
            <a:extLst>
              <a:ext uri="{FF2B5EF4-FFF2-40B4-BE49-F238E27FC236}">
                <a16:creationId xmlns:a16="http://schemas.microsoft.com/office/drawing/2014/main" id="{A8721533-F9C3-4AF6-AC0F-F1EE1F73BECC}"/>
              </a:ext>
            </a:extLst>
          </p:cNvPr>
          <p:cNvSpPr>
            <a:spLocks noGrp="1"/>
          </p:cNvSpPr>
          <p:nvPr>
            <p:ph idx="1"/>
          </p:nvPr>
        </p:nvSpPr>
        <p:spPr/>
        <p:txBody>
          <a:bodyPr>
            <a:normAutofit fontScale="55000" lnSpcReduction="20000"/>
          </a:bodyPr>
          <a:lstStyle/>
          <a:p>
            <a:r>
              <a:rPr lang="en-US" dirty="0"/>
              <a:t>For students </a:t>
            </a:r>
            <a:r>
              <a:rPr lang="en-US" u="sng" dirty="0"/>
              <a:t>starting this fall</a:t>
            </a:r>
            <a:r>
              <a:rPr lang="en-US" dirty="0"/>
              <a:t> wishing to finish in </a:t>
            </a:r>
            <a:r>
              <a:rPr lang="en-US" u="sng" dirty="0"/>
              <a:t>five quarters</a:t>
            </a:r>
            <a:r>
              <a:rPr lang="en-US" dirty="0"/>
              <a:t>, they must take: </a:t>
            </a:r>
          </a:p>
          <a:p>
            <a:pPr lvl="1"/>
            <a:r>
              <a:rPr lang="en-US" dirty="0"/>
              <a:t>CPSC 5110 in the fall </a:t>
            </a:r>
          </a:p>
          <a:p>
            <a:pPr lvl="1"/>
            <a:r>
              <a:rPr lang="en-US" dirty="0"/>
              <a:t>CPSC 5120 in the winter </a:t>
            </a:r>
          </a:p>
          <a:p>
            <a:pPr lvl="1"/>
            <a:r>
              <a:rPr lang="en-US" dirty="0"/>
              <a:t>CPSC 5200 in either winter or spring </a:t>
            </a:r>
          </a:p>
          <a:p>
            <a:pPr lvl="1"/>
            <a:r>
              <a:rPr lang="en-US" dirty="0"/>
              <a:t>CPSC 5210 in either fall (if waived from 5110) or spring </a:t>
            </a:r>
          </a:p>
          <a:p>
            <a:endParaRPr lang="en-US" dirty="0"/>
          </a:p>
          <a:p>
            <a:r>
              <a:rPr lang="en-US" dirty="0"/>
              <a:t>Students with SE experience can get waived from CPSC 5110</a:t>
            </a:r>
          </a:p>
          <a:p>
            <a:pPr lvl="1"/>
            <a:r>
              <a:rPr lang="en-US" dirty="0"/>
              <a:t>Students graduated from CERT must take it</a:t>
            </a:r>
          </a:p>
          <a:p>
            <a:pPr lvl="1"/>
            <a:r>
              <a:rPr lang="en-US" dirty="0"/>
              <a:t>Fulfill the requirement by taking an additional 5 credits of CPSC electives instead.</a:t>
            </a:r>
          </a:p>
          <a:p>
            <a:endParaRPr lang="en-US" dirty="0"/>
          </a:p>
          <a:p>
            <a:r>
              <a:rPr lang="en-US" dirty="0"/>
              <a:t>Satisfactory performance (B- or better) in CPSC 5810 and CPSC 5820 is required.</a:t>
            </a:r>
          </a:p>
        </p:txBody>
      </p:sp>
    </p:spTree>
    <p:extLst>
      <p:ext uri="{BB962C8B-B14F-4D97-AF65-F5344CB8AC3E}">
        <p14:creationId xmlns:p14="http://schemas.microsoft.com/office/powerpoint/2010/main" val="3200433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MSCS-SE</a:t>
            </a:r>
            <a:br>
              <a:rPr lang="en-US" dirty="0"/>
            </a:br>
            <a:r>
              <a:rPr lang="en-US" dirty="0"/>
              <a:t>Software Engineering Project</a:t>
            </a:r>
          </a:p>
        </p:txBody>
      </p:sp>
      <p:sp>
        <p:nvSpPr>
          <p:cNvPr id="3" name="Content Placeholder 2"/>
          <p:cNvSpPr>
            <a:spLocks noGrp="1"/>
          </p:cNvSpPr>
          <p:nvPr>
            <p:ph idx="1"/>
          </p:nvPr>
        </p:nvSpPr>
        <p:spPr/>
        <p:txBody>
          <a:bodyPr>
            <a:normAutofit fontScale="62500" lnSpcReduction="20000"/>
          </a:bodyPr>
          <a:lstStyle/>
          <a:p>
            <a:r>
              <a:rPr lang="en-US" dirty="0"/>
              <a:t>Teams of 4 or 5 students</a:t>
            </a:r>
          </a:p>
          <a:p>
            <a:endParaRPr lang="en-US" dirty="0"/>
          </a:p>
          <a:p>
            <a:r>
              <a:rPr lang="en-US" dirty="0"/>
              <a:t>Industry sponsored, using an agile development process</a:t>
            </a:r>
          </a:p>
          <a:p>
            <a:endParaRPr lang="en-US" dirty="0"/>
          </a:p>
          <a:p>
            <a:r>
              <a:rPr lang="en-US" dirty="0"/>
              <a:t>Substantial team responsibility for working with the sponsor to determine requirements </a:t>
            </a:r>
          </a:p>
          <a:p>
            <a:endParaRPr lang="en-US" dirty="0"/>
          </a:p>
          <a:p>
            <a:r>
              <a:rPr lang="en-US" dirty="0"/>
              <a:t>Must be taken in two consecutive quarters</a:t>
            </a:r>
          </a:p>
          <a:p>
            <a:endParaRPr lang="en-US" dirty="0"/>
          </a:p>
          <a:p>
            <a:r>
              <a:rPr lang="en-US" dirty="0">
                <a:solidFill>
                  <a:srgbClr val="C00000"/>
                </a:solidFill>
              </a:rPr>
              <a:t>Full-time students starting this fall must take the project starting in Fall 2023 - Winter 2024.</a:t>
            </a:r>
          </a:p>
        </p:txBody>
      </p:sp>
    </p:spTree>
    <p:extLst>
      <p:ext uri="{BB962C8B-B14F-4D97-AF65-F5344CB8AC3E}">
        <p14:creationId xmlns:p14="http://schemas.microsoft.com/office/powerpoint/2010/main" val="154767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AEF5A-A443-6E4C-AB16-A8BE6545AB7B}"/>
              </a:ext>
            </a:extLst>
          </p:cNvPr>
          <p:cNvSpPr>
            <a:spLocks noGrp="1"/>
          </p:cNvSpPr>
          <p:nvPr>
            <p:ph type="title"/>
          </p:nvPr>
        </p:nvSpPr>
        <p:spPr>
          <a:xfrm>
            <a:off x="1543050" y="251315"/>
            <a:ext cx="5915025" cy="441030"/>
          </a:xfrm>
        </p:spPr>
        <p:txBody>
          <a:bodyPr>
            <a:noAutofit/>
          </a:bodyPr>
          <a:lstStyle/>
          <a:p>
            <a:r>
              <a:rPr lang="en-US" sz="3200" dirty="0"/>
              <a:t>MSCS-SE: Typical Schedules</a:t>
            </a:r>
          </a:p>
        </p:txBody>
      </p:sp>
      <p:sp>
        <p:nvSpPr>
          <p:cNvPr id="6" name="Rectangle 1">
            <a:extLst>
              <a:ext uri="{FF2B5EF4-FFF2-40B4-BE49-F238E27FC236}">
                <a16:creationId xmlns:a16="http://schemas.microsoft.com/office/drawing/2014/main" id="{3B60C386-D21D-C04C-AC73-051B9D9F5768}"/>
              </a:ext>
            </a:extLst>
          </p:cNvPr>
          <p:cNvSpPr>
            <a:spLocks noChangeArrowheads="1"/>
          </p:cNvSpPr>
          <p:nvPr/>
        </p:nvSpPr>
        <p:spPr bwMode="auto">
          <a:xfrm>
            <a:off x="-628622" y="311375"/>
            <a:ext cx="8629622" cy="38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defTabSz="514350" eaLnBrk="0" fontAlgn="base" hangingPunct="0">
              <a:spcBef>
                <a:spcPct val="0"/>
              </a:spcBef>
              <a:spcAft>
                <a:spcPct val="0"/>
              </a:spcAft>
            </a:pPr>
            <a:r>
              <a:rPr lang="en-US" altLang="en-US" sz="563" b="1">
                <a:solidFill>
                  <a:srgbClr val="000000"/>
                </a:solidFill>
                <a:latin typeface="Aleo"/>
                <a:ea typeface="Calibri" panose="020F0502020204030204" pitchFamily="34" charset="0"/>
                <a:cs typeface="Mangal" panose="02040503050203030202" pitchFamily="18" charset="0"/>
              </a:rPr>
              <a:t>Full-time</a:t>
            </a:r>
            <a:endParaRPr lang="en-US" altLang="en-US" sz="338"/>
          </a:p>
          <a:p>
            <a:pPr defTabSz="514350" eaLnBrk="0" fontAlgn="base" hangingPunct="0">
              <a:spcBef>
                <a:spcPct val="0"/>
              </a:spcBef>
              <a:spcAft>
                <a:spcPct val="0"/>
              </a:spcAft>
            </a:pPr>
            <a:r>
              <a:rPr lang="en-US" altLang="en-US" sz="563" b="1">
                <a:solidFill>
                  <a:srgbClr val="000000"/>
                </a:solidFill>
                <a:latin typeface="Aleo"/>
                <a:ea typeface="Calibri" panose="020F0502020204030204" pitchFamily="34" charset="0"/>
                <a:cs typeface="Mangal" panose="02040503050203030202" pitchFamily="18" charset="0"/>
              </a:rPr>
              <a:t>Part-time</a:t>
            </a:r>
            <a:r>
              <a:rPr lang="en-US" altLang="en-US" sz="563">
                <a:solidFill>
                  <a:srgbClr val="000000"/>
                </a:solidFill>
                <a:latin typeface="Aleo"/>
                <a:ea typeface="Calibri" panose="020F0502020204030204" pitchFamily="34" charset="0"/>
                <a:cs typeface="Mangal" panose="02040503050203030202" pitchFamily="18" charset="0"/>
              </a:rPr>
              <a:t>        </a:t>
            </a:r>
            <a:endParaRPr lang="en-US" altLang="en-US" sz="338"/>
          </a:p>
          <a:p>
            <a:pPr defTabSz="514350" eaLnBrk="0" fontAlgn="base" hangingPunct="0">
              <a:spcBef>
                <a:spcPct val="0"/>
              </a:spcBef>
              <a:spcAft>
                <a:spcPct val="0"/>
              </a:spcAft>
            </a:pPr>
            <a:endParaRPr lang="en-US" altLang="en-US" sz="1013">
              <a:latin typeface="Arial" panose="020B0604020202020204" pitchFamily="34" charset="0"/>
            </a:endParaRPr>
          </a:p>
        </p:txBody>
      </p:sp>
      <p:graphicFrame>
        <p:nvGraphicFramePr>
          <p:cNvPr id="8" name="Table 7">
            <a:extLst>
              <a:ext uri="{FF2B5EF4-FFF2-40B4-BE49-F238E27FC236}">
                <a16:creationId xmlns:a16="http://schemas.microsoft.com/office/drawing/2014/main" id="{C5F4DB10-0ADD-5B44-A3F9-2ABB04F1F2DD}"/>
              </a:ext>
            </a:extLst>
          </p:cNvPr>
          <p:cNvGraphicFramePr>
            <a:graphicFrameLocks noGrp="1"/>
          </p:cNvGraphicFramePr>
          <p:nvPr>
            <p:extLst>
              <p:ext uri="{D42A27DB-BD31-4B8C-83A1-F6EECF244321}">
                <p14:modId xmlns:p14="http://schemas.microsoft.com/office/powerpoint/2010/main" val="3868515535"/>
              </p:ext>
            </p:extLst>
          </p:nvPr>
        </p:nvGraphicFramePr>
        <p:xfrm>
          <a:off x="1194601" y="1111397"/>
          <a:ext cx="6646115" cy="1894562"/>
        </p:xfrm>
        <a:graphic>
          <a:graphicData uri="http://schemas.openxmlformats.org/drawingml/2006/table">
            <a:tbl>
              <a:tblPr firstRow="1" firstCol="1">
                <a:tableStyleId>{073A0DAA-6AF3-43AB-8588-CEC1D06C72B9}</a:tableStyleId>
              </a:tblPr>
              <a:tblGrid>
                <a:gridCol w="795627">
                  <a:extLst>
                    <a:ext uri="{9D8B030D-6E8A-4147-A177-3AD203B41FA5}">
                      <a16:colId xmlns:a16="http://schemas.microsoft.com/office/drawing/2014/main" val="672034953"/>
                    </a:ext>
                  </a:extLst>
                </a:gridCol>
                <a:gridCol w="1882919">
                  <a:extLst>
                    <a:ext uri="{9D8B030D-6E8A-4147-A177-3AD203B41FA5}">
                      <a16:colId xmlns:a16="http://schemas.microsoft.com/office/drawing/2014/main" val="936712474"/>
                    </a:ext>
                  </a:extLst>
                </a:gridCol>
                <a:gridCol w="1849543">
                  <a:extLst>
                    <a:ext uri="{9D8B030D-6E8A-4147-A177-3AD203B41FA5}">
                      <a16:colId xmlns:a16="http://schemas.microsoft.com/office/drawing/2014/main" val="3666895503"/>
                    </a:ext>
                  </a:extLst>
                </a:gridCol>
                <a:gridCol w="2118026">
                  <a:extLst>
                    <a:ext uri="{9D8B030D-6E8A-4147-A177-3AD203B41FA5}">
                      <a16:colId xmlns:a16="http://schemas.microsoft.com/office/drawing/2014/main" val="2432712287"/>
                    </a:ext>
                  </a:extLst>
                </a:gridCol>
              </a:tblGrid>
              <a:tr h="375203">
                <a:tc>
                  <a:txBody>
                    <a:bodyPr/>
                    <a:lstStyle/>
                    <a:p>
                      <a:pPr marL="0" marR="0" algn="ctr">
                        <a:lnSpc>
                          <a:spcPct val="107000"/>
                        </a:lnSpc>
                        <a:spcBef>
                          <a:spcPts val="0"/>
                        </a:spcBef>
                        <a:spcAft>
                          <a:spcPts val="0"/>
                        </a:spcAft>
                      </a:pPr>
                      <a:r>
                        <a:rPr lang="en-US" sz="1600" dirty="0">
                          <a:effectLst/>
                        </a:rPr>
                        <a:t>Year</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solidFill>
                      <a:schemeClr val="tx1"/>
                    </a:solidFill>
                  </a:tcPr>
                </a:tc>
                <a:tc>
                  <a:txBody>
                    <a:bodyPr/>
                    <a:lstStyle/>
                    <a:p>
                      <a:pPr marL="0" marR="0" algn="ctr">
                        <a:lnSpc>
                          <a:spcPct val="107000"/>
                        </a:lnSpc>
                        <a:spcBef>
                          <a:spcPts val="0"/>
                        </a:spcBef>
                        <a:spcAft>
                          <a:spcPts val="0"/>
                        </a:spcAft>
                      </a:pPr>
                      <a:r>
                        <a:rPr lang="en-US" sz="1600" dirty="0">
                          <a:effectLst/>
                        </a:rPr>
                        <a:t>Fall</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solidFill>
                      <a:schemeClr val="tx1"/>
                    </a:solidFill>
                  </a:tcPr>
                </a:tc>
                <a:tc>
                  <a:txBody>
                    <a:bodyPr/>
                    <a:lstStyle/>
                    <a:p>
                      <a:pPr marL="0" marR="0" algn="ctr">
                        <a:lnSpc>
                          <a:spcPct val="107000"/>
                        </a:lnSpc>
                        <a:spcBef>
                          <a:spcPts val="0"/>
                        </a:spcBef>
                        <a:spcAft>
                          <a:spcPts val="0"/>
                        </a:spcAft>
                      </a:pPr>
                      <a:r>
                        <a:rPr lang="en-US" sz="1600" dirty="0">
                          <a:effectLst/>
                        </a:rPr>
                        <a:t>Winter</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solidFill>
                      <a:schemeClr val="tx1"/>
                    </a:solidFill>
                  </a:tcPr>
                </a:tc>
                <a:tc>
                  <a:txBody>
                    <a:bodyPr/>
                    <a:lstStyle/>
                    <a:p>
                      <a:pPr marL="0" marR="0" algn="ctr">
                        <a:lnSpc>
                          <a:spcPct val="107000"/>
                        </a:lnSpc>
                        <a:spcBef>
                          <a:spcPts val="0"/>
                        </a:spcBef>
                        <a:spcAft>
                          <a:spcPts val="0"/>
                        </a:spcAft>
                      </a:pPr>
                      <a:r>
                        <a:rPr lang="en-US" sz="1600" dirty="0">
                          <a:effectLst/>
                        </a:rPr>
                        <a:t>Spring</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solidFill>
                      <a:schemeClr val="tx1"/>
                    </a:solidFill>
                  </a:tcPr>
                </a:tc>
                <a:extLst>
                  <a:ext uri="{0D108BD9-81ED-4DB2-BD59-A6C34878D82A}">
                    <a16:rowId xmlns:a16="http://schemas.microsoft.com/office/drawing/2014/main" val="4125419583"/>
                  </a:ext>
                </a:extLst>
              </a:tr>
              <a:tr h="751527">
                <a:tc>
                  <a:txBody>
                    <a:bodyPr/>
                    <a:lstStyle/>
                    <a:p>
                      <a:pPr marL="0" marR="0" algn="ctr">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nchor="ctr">
                    <a:solidFill>
                      <a:schemeClr val="tx1">
                        <a:lumMod val="50000"/>
                        <a:lumOff val="50000"/>
                      </a:schemeClr>
                    </a:solidFill>
                  </a:tcPr>
                </a:tc>
                <a:tc>
                  <a:txBody>
                    <a:bodyPr/>
                    <a:lstStyle/>
                    <a:p>
                      <a:pPr algn="ctr"/>
                      <a:r>
                        <a:rPr lang="en-US" sz="1400" kern="1200" dirty="0">
                          <a:solidFill>
                            <a:schemeClr val="dk1"/>
                          </a:solidFill>
                          <a:effectLst/>
                          <a:latin typeface="+mn-lt"/>
                          <a:ea typeface="+mn-ea"/>
                          <a:cs typeface="+mn-cs"/>
                        </a:rPr>
                        <a:t>CPSC 5110</a:t>
                      </a:r>
                    </a:p>
                    <a:p>
                      <a:pPr algn="ctr"/>
                      <a:r>
                        <a:rPr lang="en-US" sz="1400" kern="1200" dirty="0">
                          <a:solidFill>
                            <a:schemeClr val="dk1"/>
                          </a:solidFill>
                          <a:effectLst/>
                          <a:latin typeface="+mn-lt"/>
                          <a:ea typeface="+mn-ea"/>
                          <a:cs typeface="+mn-cs"/>
                        </a:rPr>
                        <a:t>core / elective</a:t>
                      </a:r>
                      <a:endParaRPr lang="en-US" sz="14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nchor="ctr"/>
                </a:tc>
                <a:tc>
                  <a:txBody>
                    <a:bodyPr/>
                    <a:lstStyle/>
                    <a:p>
                      <a:pPr algn="ctr"/>
                      <a:r>
                        <a:rPr lang="en-US" sz="1400" kern="1200" dirty="0">
                          <a:solidFill>
                            <a:schemeClr val="dk1"/>
                          </a:solidFill>
                          <a:effectLst/>
                          <a:latin typeface="+mn-lt"/>
                          <a:ea typeface="+mn-ea"/>
                          <a:cs typeface="+mn-cs"/>
                        </a:rPr>
                        <a:t>CPSC 5200</a:t>
                      </a:r>
                    </a:p>
                    <a:p>
                      <a:pPr algn="ctr"/>
                      <a:r>
                        <a:rPr lang="en-US" sz="1400" kern="1200" dirty="0">
                          <a:solidFill>
                            <a:schemeClr val="dk1"/>
                          </a:solidFill>
                          <a:effectLst/>
                          <a:latin typeface="+mn-lt"/>
                          <a:ea typeface="+mn-ea"/>
                          <a:cs typeface="+mn-cs"/>
                        </a:rPr>
                        <a:t>CPSC 5120 (3 cr.)</a:t>
                      </a:r>
                    </a:p>
                    <a:p>
                      <a:pPr algn="ctr"/>
                      <a:r>
                        <a:rPr lang="en-US" sz="1400" kern="1200" dirty="0">
                          <a:solidFill>
                            <a:schemeClr val="dk1"/>
                          </a:solidFill>
                          <a:effectLst/>
                          <a:latin typeface="+mn-lt"/>
                          <a:ea typeface="+mn-ea"/>
                          <a:cs typeface="+mn-cs"/>
                        </a:rPr>
                        <a:t>CPSC 5800 (2 cr.)</a:t>
                      </a:r>
                      <a:endParaRPr lang="en-US" sz="14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nchor="ctr"/>
                </a:tc>
                <a:tc>
                  <a:txBody>
                    <a:bodyPr/>
                    <a:lstStyle/>
                    <a:p>
                      <a:pPr algn="ctr"/>
                      <a:r>
                        <a:rPr lang="en-US" sz="1400" kern="1200" dirty="0">
                          <a:solidFill>
                            <a:schemeClr val="dk1"/>
                          </a:solidFill>
                          <a:effectLst/>
                          <a:latin typeface="+mn-lt"/>
                          <a:ea typeface="+mn-ea"/>
                          <a:cs typeface="+mn-cs"/>
                        </a:rPr>
                        <a:t>CPSC 5210</a:t>
                      </a:r>
                    </a:p>
                    <a:p>
                      <a:pPr algn="ctr"/>
                      <a:r>
                        <a:rPr lang="en-US" sz="1400" kern="1200" dirty="0">
                          <a:solidFill>
                            <a:schemeClr val="dk1"/>
                          </a:solidFill>
                          <a:effectLst/>
                          <a:latin typeface="+mn-lt"/>
                          <a:ea typeface="+mn-ea"/>
                          <a:cs typeface="+mn-cs"/>
                        </a:rPr>
                        <a:t>core / elective</a:t>
                      </a:r>
                      <a:endParaRPr lang="en-US" sz="14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nchor="ctr"/>
                </a:tc>
                <a:extLst>
                  <a:ext uri="{0D108BD9-81ED-4DB2-BD59-A6C34878D82A}">
                    <a16:rowId xmlns:a16="http://schemas.microsoft.com/office/drawing/2014/main" val="640032803"/>
                  </a:ext>
                </a:extLst>
              </a:tr>
              <a:tr h="767832">
                <a:tc>
                  <a:txBody>
                    <a:bodyPr/>
                    <a:lstStyle/>
                    <a:p>
                      <a:pPr marL="0" marR="0" algn="ctr">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nchor="ctr">
                    <a:solidFill>
                      <a:schemeClr val="tx1">
                        <a:lumMod val="50000"/>
                        <a:lumOff val="50000"/>
                      </a:schemeClr>
                    </a:solidFill>
                  </a:tcPr>
                </a:tc>
                <a:tc>
                  <a:txBody>
                    <a:bodyPr/>
                    <a:lstStyle/>
                    <a:p>
                      <a:pPr algn="ctr"/>
                      <a:r>
                        <a:rPr lang="en-US" sz="1400" kern="1200" dirty="0">
                          <a:solidFill>
                            <a:schemeClr val="dk1"/>
                          </a:solidFill>
                          <a:effectLst/>
                          <a:latin typeface="+mn-lt"/>
                          <a:ea typeface="+mn-ea"/>
                          <a:cs typeface="+mn-cs"/>
                        </a:rPr>
                        <a:t>CPSC 5810 (4 cr.)</a:t>
                      </a:r>
                    </a:p>
                    <a:p>
                      <a:pPr algn="ctr"/>
                      <a:r>
                        <a:rPr lang="en-US" sz="1400" kern="1200" dirty="0">
                          <a:solidFill>
                            <a:schemeClr val="dk1"/>
                          </a:solidFill>
                          <a:effectLst/>
                          <a:latin typeface="+mn-lt"/>
                          <a:ea typeface="+mn-ea"/>
                          <a:cs typeface="+mn-cs"/>
                        </a:rPr>
                        <a:t>core / elective</a:t>
                      </a:r>
                      <a:endParaRPr lang="en-US" sz="1400" dirty="0">
                        <a:effectLst/>
                      </a:endParaRPr>
                    </a:p>
                  </a:txBody>
                  <a:tcPr marL="41077" marR="41077" marT="0" marB="0" anchor="ctr"/>
                </a:tc>
                <a:tc>
                  <a:txBody>
                    <a:bodyPr/>
                    <a:lstStyle/>
                    <a:p>
                      <a:pPr algn="ctr"/>
                      <a:r>
                        <a:rPr lang="en-US" sz="1400" kern="1200" dirty="0">
                          <a:solidFill>
                            <a:schemeClr val="dk1"/>
                          </a:solidFill>
                          <a:effectLst/>
                          <a:latin typeface="+mn-lt"/>
                          <a:ea typeface="+mn-ea"/>
                          <a:cs typeface="+mn-cs"/>
                        </a:rPr>
                        <a:t>CPSC 5820 (4 cr.)</a:t>
                      </a:r>
                    </a:p>
                    <a:p>
                      <a:pPr algn="ctr"/>
                      <a:r>
                        <a:rPr lang="en-US" sz="1400" kern="1200" dirty="0">
                          <a:solidFill>
                            <a:schemeClr val="dk1"/>
                          </a:solidFill>
                          <a:effectLst/>
                          <a:latin typeface="+mn-lt"/>
                          <a:ea typeface="+mn-ea"/>
                          <a:cs typeface="+mn-cs"/>
                        </a:rPr>
                        <a:t>core / elective</a:t>
                      </a:r>
                      <a:endParaRPr lang="en-US" sz="1400" dirty="0">
                        <a:effectLst/>
                      </a:endParaRPr>
                    </a:p>
                  </a:txBody>
                  <a:tcPr marL="41077" marR="41077"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nchor="ctr"/>
                </a:tc>
                <a:extLst>
                  <a:ext uri="{0D108BD9-81ED-4DB2-BD59-A6C34878D82A}">
                    <a16:rowId xmlns:a16="http://schemas.microsoft.com/office/drawing/2014/main" val="3306470271"/>
                  </a:ext>
                </a:extLst>
              </a:tr>
            </a:tbl>
          </a:graphicData>
        </a:graphic>
      </p:graphicFrame>
      <p:sp>
        <p:nvSpPr>
          <p:cNvPr id="11" name="TextBox 10"/>
          <p:cNvSpPr txBox="1"/>
          <p:nvPr/>
        </p:nvSpPr>
        <p:spPr>
          <a:xfrm>
            <a:off x="84683" y="1607781"/>
            <a:ext cx="1018227" cy="369332"/>
          </a:xfrm>
          <a:prstGeom prst="rect">
            <a:avLst/>
          </a:prstGeom>
          <a:noFill/>
        </p:spPr>
        <p:txBody>
          <a:bodyPr wrap="none" rtlCol="0">
            <a:spAutoFit/>
          </a:bodyPr>
          <a:lstStyle/>
          <a:p>
            <a:r>
              <a:rPr lang="en-US" dirty="0">
                <a:solidFill>
                  <a:srgbClr val="C00000"/>
                </a:solidFill>
              </a:rPr>
              <a:t>Full-time</a:t>
            </a:r>
          </a:p>
        </p:txBody>
      </p:sp>
      <p:sp>
        <p:nvSpPr>
          <p:cNvPr id="4" name="TextBox 3">
            <a:extLst>
              <a:ext uri="{FF2B5EF4-FFF2-40B4-BE49-F238E27FC236}">
                <a16:creationId xmlns:a16="http://schemas.microsoft.com/office/drawing/2014/main" id="{170BD4B7-FC3B-4964-AD03-78ADFBDA9987}"/>
              </a:ext>
            </a:extLst>
          </p:cNvPr>
          <p:cNvSpPr txBox="1"/>
          <p:nvPr/>
        </p:nvSpPr>
        <p:spPr>
          <a:xfrm>
            <a:off x="403971" y="3352855"/>
            <a:ext cx="8188235" cy="1446550"/>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set of “core / elective” courses consists of three core courses (see below) and one elective (any 5 credit MSCS course)</a:t>
            </a:r>
          </a:p>
          <a:p>
            <a:pPr marL="742950" lvl="1" indent="-285750">
              <a:buFont typeface="Arial" panose="020B0604020202020204" pitchFamily="34" charset="0"/>
              <a:buChar char="•"/>
            </a:pPr>
            <a:r>
              <a:rPr lang="en-US" sz="1400" dirty="0"/>
              <a:t>algorithms: 5610 (fall &amp; spring) or 5600 (winter) </a:t>
            </a:r>
          </a:p>
          <a:p>
            <a:pPr marL="742950" lvl="1" indent="-285750">
              <a:buFont typeface="Arial" panose="020B0604020202020204" pitchFamily="34" charset="0"/>
              <a:buChar char="•"/>
            </a:pPr>
            <a:r>
              <a:rPr lang="en-US" sz="1400" dirty="0"/>
              <a:t>systems: 5520 (fall &amp; winter) or 5510 (fall &amp; spring)</a:t>
            </a:r>
            <a:endParaRPr lang="en-US" sz="1400" dirty="0">
              <a:solidFill>
                <a:srgbClr val="FF0000"/>
              </a:solidFill>
            </a:endParaRPr>
          </a:p>
          <a:p>
            <a:pPr marL="742950" lvl="1" indent="-285750">
              <a:buFont typeface="Arial" panose="020B0604020202020204" pitchFamily="34" charset="0"/>
              <a:buChar char="•"/>
            </a:pPr>
            <a:r>
              <a:rPr lang="en-US" sz="1400" dirty="0"/>
              <a:t>software development: choice of five courses; at least one is offered each quarter (except summer)</a:t>
            </a:r>
          </a:p>
          <a:p>
            <a:endParaRPr lang="en-US" dirty="0"/>
          </a:p>
        </p:txBody>
      </p:sp>
    </p:spTree>
    <p:extLst>
      <p:ext uri="{BB962C8B-B14F-4D97-AF65-F5344CB8AC3E}">
        <p14:creationId xmlns:p14="http://schemas.microsoft.com/office/powerpoint/2010/main" val="3286856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600200"/>
            <a:ext cx="6172200" cy="857250"/>
          </a:xfrm>
        </p:spPr>
        <p:txBody>
          <a:bodyPr>
            <a:normAutofit fontScale="90000"/>
          </a:bodyPr>
          <a:lstStyle/>
          <a:p>
            <a:br>
              <a:rPr lang="en-US" dirty="0"/>
            </a:br>
            <a:br>
              <a:rPr lang="en-US" dirty="0"/>
            </a:br>
            <a:r>
              <a:rPr lang="en-US" dirty="0"/>
              <a:t>MSCS-DS</a:t>
            </a:r>
            <a:br>
              <a:rPr lang="en-US" dirty="0"/>
            </a:br>
            <a:endParaRPr lang="en-US" i="1" dirty="0"/>
          </a:p>
        </p:txBody>
      </p:sp>
    </p:spTree>
    <p:extLst>
      <p:ext uri="{BB962C8B-B14F-4D97-AF65-F5344CB8AC3E}">
        <p14:creationId xmlns:p14="http://schemas.microsoft.com/office/powerpoint/2010/main" val="102656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64815" y="2314592"/>
            <a:ext cx="4786647" cy="2259117"/>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6609569" y="3631760"/>
            <a:ext cx="1415517" cy="507831"/>
          </a:xfrm>
          <a:prstGeom prst="rect">
            <a:avLst/>
          </a:prstGeom>
          <a:noFill/>
        </p:spPr>
        <p:txBody>
          <a:bodyPr wrap="none" rtlCol="0">
            <a:spAutoFit/>
          </a:bodyPr>
          <a:lstStyle/>
          <a:p>
            <a:pPr algn="ctr"/>
            <a:r>
              <a:rPr lang="en-US" sz="1350" dirty="0">
                <a:solidFill>
                  <a:srgbClr val="EF4135"/>
                </a:solidFill>
              </a:rPr>
              <a:t>Required Courses</a:t>
            </a:r>
          </a:p>
          <a:p>
            <a:pPr algn="ctr"/>
            <a:r>
              <a:rPr lang="en-US" sz="1350" dirty="0">
                <a:solidFill>
                  <a:srgbClr val="EF4135"/>
                </a:solidFill>
              </a:rPr>
              <a:t>(44 credits)</a:t>
            </a:r>
          </a:p>
        </p:txBody>
      </p:sp>
      <p:sp>
        <p:nvSpPr>
          <p:cNvPr id="13" name="Left Arrow 12"/>
          <p:cNvSpPr/>
          <p:nvPr/>
        </p:nvSpPr>
        <p:spPr>
          <a:xfrm>
            <a:off x="6251463" y="3714200"/>
            <a:ext cx="400050" cy="133553"/>
          </a:xfrm>
          <a:prstGeom prst="leftArrow">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Isosceles Triangle 36"/>
          <p:cNvSpPr/>
          <p:nvPr/>
        </p:nvSpPr>
        <p:spPr>
          <a:xfrm>
            <a:off x="1157188" y="225972"/>
            <a:ext cx="5489209" cy="1950119"/>
          </a:xfrm>
          <a:prstGeom prst="triangle">
            <a:avLst/>
          </a:prstGeom>
          <a:noFill/>
          <a:ln w="127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p:cNvSpPr txBox="1"/>
          <p:nvPr/>
        </p:nvSpPr>
        <p:spPr>
          <a:xfrm>
            <a:off x="6557116" y="1172603"/>
            <a:ext cx="1287468" cy="507831"/>
          </a:xfrm>
          <a:prstGeom prst="rect">
            <a:avLst/>
          </a:prstGeom>
          <a:noFill/>
        </p:spPr>
        <p:txBody>
          <a:bodyPr wrap="none" rtlCol="0">
            <a:spAutoFit/>
          </a:bodyPr>
          <a:lstStyle/>
          <a:p>
            <a:pPr algn="ctr"/>
            <a:r>
              <a:rPr lang="en-US" sz="1350" dirty="0">
                <a:solidFill>
                  <a:srgbClr val="EF4135"/>
                </a:solidFill>
              </a:rPr>
              <a:t>One DS Elective</a:t>
            </a:r>
          </a:p>
          <a:p>
            <a:pPr algn="ctr"/>
            <a:r>
              <a:rPr lang="en-US" sz="1350" dirty="0">
                <a:solidFill>
                  <a:srgbClr val="EF4135"/>
                </a:solidFill>
              </a:rPr>
              <a:t>(5 credits)</a:t>
            </a:r>
          </a:p>
        </p:txBody>
      </p:sp>
      <p:sp>
        <p:nvSpPr>
          <p:cNvPr id="44" name="TextBox 43"/>
          <p:cNvSpPr txBox="1"/>
          <p:nvPr/>
        </p:nvSpPr>
        <p:spPr>
          <a:xfrm>
            <a:off x="5114819" y="30667"/>
            <a:ext cx="3998530" cy="738664"/>
          </a:xfrm>
          <a:prstGeom prst="rect">
            <a:avLst/>
          </a:prstGeom>
          <a:noFill/>
        </p:spPr>
        <p:txBody>
          <a:bodyPr wrap="square" rtlCol="0">
            <a:spAutoFit/>
          </a:bodyPr>
          <a:lstStyle/>
          <a:p>
            <a:pPr algn="r"/>
            <a:r>
              <a:rPr lang="en-US" sz="2100" b="1" dirty="0"/>
              <a:t>MSCS-Data Science</a:t>
            </a:r>
            <a:br>
              <a:rPr lang="en-US" sz="2100" b="1" dirty="0"/>
            </a:br>
            <a:r>
              <a:rPr lang="en-US" sz="2100" b="1" dirty="0"/>
              <a:t>Degree Requirements</a:t>
            </a:r>
          </a:p>
        </p:txBody>
      </p:sp>
      <p:sp>
        <p:nvSpPr>
          <p:cNvPr id="45" name="TextBox 44"/>
          <p:cNvSpPr txBox="1"/>
          <p:nvPr/>
        </p:nvSpPr>
        <p:spPr>
          <a:xfrm>
            <a:off x="7741605" y="659433"/>
            <a:ext cx="1320875" cy="300082"/>
          </a:xfrm>
          <a:prstGeom prst="rect">
            <a:avLst/>
          </a:prstGeom>
          <a:noFill/>
        </p:spPr>
        <p:txBody>
          <a:bodyPr wrap="none" rtlCol="0">
            <a:spAutoFit/>
          </a:bodyPr>
          <a:lstStyle/>
          <a:p>
            <a:pPr algn="ctr"/>
            <a:r>
              <a:rPr lang="en-US" sz="1350" b="1" dirty="0"/>
              <a:t>Min. Credits: 49</a:t>
            </a:r>
          </a:p>
        </p:txBody>
      </p:sp>
      <p:sp>
        <p:nvSpPr>
          <p:cNvPr id="62" name="Rounded Rectangle 61">
            <a:extLst>
              <a:ext uri="{FF2B5EF4-FFF2-40B4-BE49-F238E27FC236}">
                <a16:creationId xmlns:a16="http://schemas.microsoft.com/office/drawing/2014/main" id="{EBE78F80-15BC-5048-8251-D6EFB278481A}"/>
              </a:ext>
            </a:extLst>
          </p:cNvPr>
          <p:cNvSpPr/>
          <p:nvPr/>
        </p:nvSpPr>
        <p:spPr>
          <a:xfrm>
            <a:off x="3300883" y="3858447"/>
            <a:ext cx="853168" cy="626417"/>
          </a:xfrm>
          <a:prstGeom prst="roundRect">
            <a:avLst/>
          </a:prstGeom>
          <a:solidFill>
            <a:srgbClr val="FFB600"/>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Applied Algorithms</a:t>
            </a:r>
          </a:p>
          <a:p>
            <a:pPr algn="ctr"/>
            <a:r>
              <a:rPr lang="en-US" sz="788" b="1" dirty="0">
                <a:solidFill>
                  <a:schemeClr val="tx1"/>
                </a:solidFill>
              </a:rPr>
              <a:t>CPSC 5610 </a:t>
            </a:r>
          </a:p>
          <a:p>
            <a:pPr algn="ctr"/>
            <a:r>
              <a:rPr lang="en-US" sz="788" b="1" dirty="0">
                <a:solidFill>
                  <a:schemeClr val="tx1"/>
                </a:solidFill>
              </a:rPr>
              <a:t>(AI)</a:t>
            </a:r>
            <a:endParaRPr lang="en-US" sz="900" b="1" dirty="0">
              <a:solidFill>
                <a:schemeClr val="tx1"/>
              </a:solidFill>
            </a:endParaRPr>
          </a:p>
        </p:txBody>
      </p:sp>
      <p:sp>
        <p:nvSpPr>
          <p:cNvPr id="63" name="Rounded Rectangle 62">
            <a:extLst>
              <a:ext uri="{FF2B5EF4-FFF2-40B4-BE49-F238E27FC236}">
                <a16:creationId xmlns:a16="http://schemas.microsoft.com/office/drawing/2014/main" id="{1CC14905-047B-014B-80E9-E002A45020C8}"/>
              </a:ext>
            </a:extLst>
          </p:cNvPr>
          <p:cNvSpPr/>
          <p:nvPr/>
        </p:nvSpPr>
        <p:spPr>
          <a:xfrm>
            <a:off x="2431489" y="3869163"/>
            <a:ext cx="817245" cy="626417"/>
          </a:xfrm>
          <a:prstGeom prst="roundRect">
            <a:avLst/>
          </a:prstGeom>
          <a:noFill/>
          <a:ln>
            <a:solidFill>
              <a:srgbClr val="088099"/>
            </a:solidFill>
          </a:ln>
          <a:effectLst>
            <a:outerShdw blurRad="50800"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SE Course</a:t>
            </a:r>
          </a:p>
          <a:p>
            <a:pPr algn="ctr"/>
            <a:r>
              <a:rPr lang="en-US" sz="900" b="1" dirty="0">
                <a:solidFill>
                  <a:schemeClr val="tx1"/>
                </a:solidFill>
              </a:rPr>
              <a:t>CPSC 5110 or 5200</a:t>
            </a:r>
          </a:p>
        </p:txBody>
      </p:sp>
      <p:sp>
        <p:nvSpPr>
          <p:cNvPr id="64" name="Rounded Rectangle 63">
            <a:extLst>
              <a:ext uri="{FF2B5EF4-FFF2-40B4-BE49-F238E27FC236}">
                <a16:creationId xmlns:a16="http://schemas.microsoft.com/office/drawing/2014/main" id="{B48BD511-1D46-8642-93AE-A7849E98A408}"/>
              </a:ext>
            </a:extLst>
          </p:cNvPr>
          <p:cNvSpPr/>
          <p:nvPr/>
        </p:nvSpPr>
        <p:spPr>
          <a:xfrm>
            <a:off x="4206199" y="3858446"/>
            <a:ext cx="823001" cy="626417"/>
          </a:xfrm>
          <a:prstGeom prst="roundRect">
            <a:avLst/>
          </a:prstGeom>
          <a:solidFill>
            <a:srgbClr val="EF4135"/>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Systems</a:t>
            </a:r>
          </a:p>
          <a:p>
            <a:pPr algn="ctr"/>
            <a:r>
              <a:rPr lang="en-US" sz="788" b="1" dirty="0">
                <a:solidFill>
                  <a:schemeClr val="bg1"/>
                </a:solidFill>
              </a:rPr>
              <a:t>CPSC 5520 (Distributed Sys)</a:t>
            </a:r>
            <a:endParaRPr lang="en-US" sz="825" b="1" dirty="0">
              <a:solidFill>
                <a:schemeClr val="bg1"/>
              </a:solidFill>
            </a:endParaRPr>
          </a:p>
        </p:txBody>
      </p:sp>
      <p:sp>
        <p:nvSpPr>
          <p:cNvPr id="65" name="Rounded Rectangle 64">
            <a:extLst>
              <a:ext uri="{FF2B5EF4-FFF2-40B4-BE49-F238E27FC236}">
                <a16:creationId xmlns:a16="http://schemas.microsoft.com/office/drawing/2014/main" id="{CDB59737-4DA7-8147-8816-83A9FF3CE7BE}"/>
              </a:ext>
            </a:extLst>
          </p:cNvPr>
          <p:cNvSpPr/>
          <p:nvPr/>
        </p:nvSpPr>
        <p:spPr>
          <a:xfrm>
            <a:off x="1600201" y="3869164"/>
            <a:ext cx="782711" cy="626417"/>
          </a:xfrm>
          <a:prstGeom prst="roundRect">
            <a:avLst/>
          </a:prstGeom>
          <a:noFill/>
          <a:ln>
            <a:solidFill>
              <a:srgbClr val="088099"/>
            </a:solidFill>
          </a:ln>
          <a:effectLst>
            <a:outerShdw blurRad="50800" dist="38100" sx="1000" sy="1000" algn="tl" rotWithShape="0">
              <a:prstClr val="black"/>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Ethics </a:t>
            </a:r>
          </a:p>
          <a:p>
            <a:pPr algn="ctr"/>
            <a:r>
              <a:rPr lang="en-US" sz="900" b="1" dirty="0">
                <a:solidFill>
                  <a:schemeClr val="tx1"/>
                </a:solidFill>
              </a:rPr>
              <a:t>CPSC 5800</a:t>
            </a:r>
          </a:p>
          <a:p>
            <a:pPr algn="ctr"/>
            <a:r>
              <a:rPr lang="en-US" sz="900" b="1" dirty="0">
                <a:solidFill>
                  <a:schemeClr val="tx1"/>
                </a:solidFill>
                <a:effectLst>
                  <a:glow rad="12700">
                    <a:schemeClr val="accent1">
                      <a:alpha val="40000"/>
                    </a:schemeClr>
                  </a:glow>
                </a:effectLst>
              </a:rPr>
              <a:t>(2)</a:t>
            </a:r>
          </a:p>
        </p:txBody>
      </p:sp>
      <p:sp>
        <p:nvSpPr>
          <p:cNvPr id="66" name="Rounded Rectangle 65">
            <a:extLst>
              <a:ext uri="{FF2B5EF4-FFF2-40B4-BE49-F238E27FC236}">
                <a16:creationId xmlns:a16="http://schemas.microsoft.com/office/drawing/2014/main" id="{FBEDFFBB-474F-2F4D-8C7A-4EDEF63F8F93}"/>
              </a:ext>
            </a:extLst>
          </p:cNvPr>
          <p:cNvSpPr/>
          <p:nvPr/>
        </p:nvSpPr>
        <p:spPr>
          <a:xfrm>
            <a:off x="5081349" y="3858445"/>
            <a:ext cx="1033701" cy="626417"/>
          </a:xfrm>
          <a:prstGeom prst="roundRect">
            <a:avLst/>
          </a:prstGeom>
          <a:solidFill>
            <a:srgbClr val="088099"/>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Software Development</a:t>
            </a:r>
          </a:p>
          <a:p>
            <a:pPr algn="ctr"/>
            <a:r>
              <a:rPr lang="en-US" sz="788" b="1" dirty="0">
                <a:solidFill>
                  <a:schemeClr val="bg1"/>
                </a:solidFill>
              </a:rPr>
              <a:t>CPSC 5240/5250/5300</a:t>
            </a:r>
          </a:p>
          <a:p>
            <a:pPr algn="ctr"/>
            <a:r>
              <a:rPr lang="en-US" sz="788" b="1" dirty="0">
                <a:solidFill>
                  <a:schemeClr val="bg1"/>
                </a:solidFill>
              </a:rPr>
              <a:t>/5400/5700</a:t>
            </a:r>
            <a:endParaRPr lang="en-US" sz="825" b="1" dirty="0">
              <a:solidFill>
                <a:schemeClr val="bg1"/>
              </a:solidFill>
            </a:endParaRPr>
          </a:p>
        </p:txBody>
      </p:sp>
      <p:sp>
        <p:nvSpPr>
          <p:cNvPr id="79" name="Left Arrow 78">
            <a:extLst>
              <a:ext uri="{FF2B5EF4-FFF2-40B4-BE49-F238E27FC236}">
                <a16:creationId xmlns:a16="http://schemas.microsoft.com/office/drawing/2014/main" id="{A0170700-B5E4-2F4B-A0C3-CDF3A9CEB87D}"/>
              </a:ext>
            </a:extLst>
          </p:cNvPr>
          <p:cNvSpPr/>
          <p:nvPr/>
        </p:nvSpPr>
        <p:spPr>
          <a:xfrm>
            <a:off x="6209181" y="1426518"/>
            <a:ext cx="400050" cy="133553"/>
          </a:xfrm>
          <a:prstGeom prst="leftArrow">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ounded Rectangle 35">
            <a:extLst>
              <a:ext uri="{FF2B5EF4-FFF2-40B4-BE49-F238E27FC236}">
                <a16:creationId xmlns:a16="http://schemas.microsoft.com/office/drawing/2014/main" id="{FEEE0643-9107-8741-95A8-D9CB05E64925}"/>
              </a:ext>
            </a:extLst>
          </p:cNvPr>
          <p:cNvSpPr/>
          <p:nvPr/>
        </p:nvSpPr>
        <p:spPr>
          <a:xfrm>
            <a:off x="2093618" y="2411877"/>
            <a:ext cx="1775725" cy="629981"/>
          </a:xfrm>
          <a:prstGeom prst="roundRect">
            <a:avLst/>
          </a:prstGeom>
          <a:noFill/>
          <a:effectLst>
            <a:outerShdw blurRad="50800" dist="38100" sx="1000" sy="1000" algn="tl" rotWithShape="0">
              <a:prstClr val="black"/>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MATH 5315</a:t>
            </a:r>
          </a:p>
          <a:p>
            <a:pPr algn="ctr"/>
            <a:r>
              <a:rPr lang="en-US" sz="1050" dirty="0">
                <a:solidFill>
                  <a:schemeClr val="tx1"/>
                </a:solidFill>
              </a:rPr>
              <a:t>Mathematical Foundations of Data Science (3)</a:t>
            </a:r>
            <a:br>
              <a:rPr lang="en-US" sz="1050" dirty="0">
                <a:solidFill>
                  <a:schemeClr val="tx1"/>
                </a:solidFill>
              </a:rPr>
            </a:br>
            <a:endParaRPr lang="en-US" sz="1050" dirty="0">
              <a:solidFill>
                <a:schemeClr val="tx1"/>
              </a:solidFill>
              <a:effectLst>
                <a:glow rad="12700">
                  <a:schemeClr val="accent1">
                    <a:alpha val="40000"/>
                  </a:schemeClr>
                </a:glow>
              </a:effectLst>
            </a:endParaRPr>
          </a:p>
        </p:txBody>
      </p:sp>
      <p:sp>
        <p:nvSpPr>
          <p:cNvPr id="38" name="Rounded Rectangle 37">
            <a:extLst>
              <a:ext uri="{FF2B5EF4-FFF2-40B4-BE49-F238E27FC236}">
                <a16:creationId xmlns:a16="http://schemas.microsoft.com/office/drawing/2014/main" id="{2B42F273-FFB5-614A-B7FE-B548955586E1}"/>
              </a:ext>
            </a:extLst>
          </p:cNvPr>
          <p:cNvSpPr/>
          <p:nvPr/>
        </p:nvSpPr>
        <p:spPr>
          <a:xfrm>
            <a:off x="1772636" y="3137170"/>
            <a:ext cx="914401" cy="628650"/>
          </a:xfrm>
          <a:prstGeom prst="roundRect">
            <a:avLst/>
          </a:prstGeom>
          <a:noFill/>
          <a:effectLst>
            <a:outerShdw blurRad="50800" dist="38100" sx="1000" sy="1000" algn="tl" rotWithShape="0">
              <a:prstClr val="black"/>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CPSC 5305 Intro to Data Science (3)</a:t>
            </a:r>
            <a:endParaRPr lang="en-US" sz="900" b="1" dirty="0">
              <a:solidFill>
                <a:schemeClr val="tx1"/>
              </a:solidFill>
              <a:effectLst>
                <a:glow rad="12700">
                  <a:schemeClr val="accent1">
                    <a:alpha val="40000"/>
                  </a:schemeClr>
                </a:glow>
              </a:effectLst>
            </a:endParaRPr>
          </a:p>
        </p:txBody>
      </p:sp>
      <p:sp>
        <p:nvSpPr>
          <p:cNvPr id="41" name="Rounded Rectangle 40">
            <a:extLst>
              <a:ext uri="{FF2B5EF4-FFF2-40B4-BE49-F238E27FC236}">
                <a16:creationId xmlns:a16="http://schemas.microsoft.com/office/drawing/2014/main" id="{CDF117AB-64E1-6440-8896-9C08FB3FCD64}"/>
              </a:ext>
            </a:extLst>
          </p:cNvPr>
          <p:cNvSpPr/>
          <p:nvPr/>
        </p:nvSpPr>
        <p:spPr>
          <a:xfrm>
            <a:off x="4059783" y="2414752"/>
            <a:ext cx="1115831" cy="595621"/>
          </a:xfrm>
          <a:prstGeom prst="roundRect">
            <a:avLst/>
          </a:prstGeom>
          <a:noFill/>
          <a:ln>
            <a:solidFill>
              <a:srgbClr val="C00000"/>
            </a:solidFill>
          </a:ln>
          <a:effectLst>
            <a:outerShdw blurRad="50800" dist="38100" sx="1000" sy="1000" algn="tl" rotWithShape="0">
              <a:prstClr val="black"/>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solidFill>
              </a:rPr>
              <a:t>CPSC 5830</a:t>
            </a:r>
          </a:p>
          <a:p>
            <a:pPr algn="ctr"/>
            <a:r>
              <a:rPr lang="en-US" sz="1050" dirty="0">
                <a:solidFill>
                  <a:schemeClr val="accent1"/>
                </a:solidFill>
              </a:rPr>
              <a:t>Capstone Project (5)</a:t>
            </a:r>
            <a:endParaRPr lang="en-US" sz="1050" dirty="0">
              <a:solidFill>
                <a:schemeClr val="accent1"/>
              </a:solidFill>
              <a:effectLst>
                <a:glow rad="12700">
                  <a:schemeClr val="accent1">
                    <a:alpha val="40000"/>
                  </a:schemeClr>
                </a:glow>
              </a:effectLst>
            </a:endParaRPr>
          </a:p>
        </p:txBody>
      </p:sp>
      <p:sp>
        <p:nvSpPr>
          <p:cNvPr id="43" name="Rounded Rectangle 42">
            <a:extLst>
              <a:ext uri="{FF2B5EF4-FFF2-40B4-BE49-F238E27FC236}">
                <a16:creationId xmlns:a16="http://schemas.microsoft.com/office/drawing/2014/main" id="{3E91095A-AE89-2C4C-ACC7-022C96DB03AE}"/>
              </a:ext>
            </a:extLst>
          </p:cNvPr>
          <p:cNvSpPr/>
          <p:nvPr/>
        </p:nvSpPr>
        <p:spPr>
          <a:xfrm>
            <a:off x="2801336" y="3137170"/>
            <a:ext cx="914401" cy="628650"/>
          </a:xfrm>
          <a:prstGeom prst="roundRect">
            <a:avLst/>
          </a:prstGeom>
          <a:noFill/>
          <a:effectLst>
            <a:outerShdw blurRad="50800" dist="38100" sx="1000" sy="1000" algn="tl" rotWithShape="0">
              <a:prstClr val="black"/>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CPSC 5310 Machine Learning (5)</a:t>
            </a:r>
            <a:endParaRPr lang="en-US" sz="900" b="1" dirty="0">
              <a:solidFill>
                <a:schemeClr val="tx1"/>
              </a:solidFill>
              <a:effectLst>
                <a:glow rad="12700">
                  <a:schemeClr val="accent1">
                    <a:alpha val="40000"/>
                  </a:schemeClr>
                </a:glow>
              </a:effectLst>
            </a:endParaRPr>
          </a:p>
        </p:txBody>
      </p:sp>
      <p:sp>
        <p:nvSpPr>
          <p:cNvPr id="46" name="Rounded Rectangle 45">
            <a:extLst>
              <a:ext uri="{FF2B5EF4-FFF2-40B4-BE49-F238E27FC236}">
                <a16:creationId xmlns:a16="http://schemas.microsoft.com/office/drawing/2014/main" id="{F66FB28E-3888-5C41-B01B-C2E9B71A2F4D}"/>
              </a:ext>
            </a:extLst>
          </p:cNvPr>
          <p:cNvSpPr/>
          <p:nvPr/>
        </p:nvSpPr>
        <p:spPr>
          <a:xfrm>
            <a:off x="3830036" y="3137170"/>
            <a:ext cx="914401" cy="628650"/>
          </a:xfrm>
          <a:prstGeom prst="roundRect">
            <a:avLst/>
          </a:prstGeom>
          <a:noFill/>
          <a:effectLst>
            <a:outerShdw blurRad="50800" dist="38100" sx="1000" sy="1000" algn="tl" rotWithShape="0">
              <a:prstClr val="black"/>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CPSC 5320 Visual Analytics (3)</a:t>
            </a:r>
            <a:endParaRPr lang="en-US" sz="900" b="1" dirty="0">
              <a:solidFill>
                <a:schemeClr val="tx1"/>
              </a:solidFill>
              <a:effectLst>
                <a:glow rad="12700">
                  <a:schemeClr val="accent1">
                    <a:alpha val="40000"/>
                  </a:schemeClr>
                </a:glow>
              </a:effectLst>
            </a:endParaRPr>
          </a:p>
        </p:txBody>
      </p:sp>
      <p:sp>
        <p:nvSpPr>
          <p:cNvPr id="47" name="Rounded Rectangle 46">
            <a:extLst>
              <a:ext uri="{FF2B5EF4-FFF2-40B4-BE49-F238E27FC236}">
                <a16:creationId xmlns:a16="http://schemas.microsoft.com/office/drawing/2014/main" id="{B274616C-DC6F-1046-B097-C7B2BBBA2298}"/>
              </a:ext>
            </a:extLst>
          </p:cNvPr>
          <p:cNvSpPr/>
          <p:nvPr/>
        </p:nvSpPr>
        <p:spPr>
          <a:xfrm>
            <a:off x="4858736" y="3137170"/>
            <a:ext cx="914401" cy="628650"/>
          </a:xfrm>
          <a:prstGeom prst="roundRect">
            <a:avLst/>
          </a:prstGeom>
          <a:noFill/>
          <a:effectLst>
            <a:outerShdw blurRad="50800" dist="38100" sx="1000" sy="1000" algn="tl" rotWithShape="0">
              <a:prstClr val="black"/>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CPSC 5330 Big Data Analytics (3)</a:t>
            </a:r>
            <a:endParaRPr lang="en-US" sz="900" b="1" dirty="0">
              <a:solidFill>
                <a:schemeClr val="tx1"/>
              </a:solidFill>
              <a:effectLst>
                <a:glow rad="12700">
                  <a:schemeClr val="accent1">
                    <a:alpha val="40000"/>
                  </a:schemeClr>
                </a:glow>
              </a:effectLst>
            </a:endParaRPr>
          </a:p>
        </p:txBody>
      </p:sp>
      <p:sp>
        <p:nvSpPr>
          <p:cNvPr id="48" name="Rounded Rectangle 47">
            <a:extLst>
              <a:ext uri="{FF2B5EF4-FFF2-40B4-BE49-F238E27FC236}">
                <a16:creationId xmlns:a16="http://schemas.microsoft.com/office/drawing/2014/main" id="{3539D24B-A16E-9E43-B8F8-022023C1B1BC}"/>
              </a:ext>
            </a:extLst>
          </p:cNvPr>
          <p:cNvSpPr/>
          <p:nvPr/>
        </p:nvSpPr>
        <p:spPr>
          <a:xfrm>
            <a:off x="2148642" y="1495530"/>
            <a:ext cx="1456406" cy="572486"/>
          </a:xfrm>
          <a:prstGeom prst="roundRect">
            <a:avLst/>
          </a:prstGeom>
          <a:noFill/>
          <a:ln>
            <a:solidFill>
              <a:srgbClr val="088099"/>
            </a:solidFill>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CPSC 5340</a:t>
            </a:r>
          </a:p>
          <a:p>
            <a:pPr algn="ctr"/>
            <a:r>
              <a:rPr lang="en-US" sz="900" dirty="0">
                <a:solidFill>
                  <a:schemeClr val="tx1"/>
                </a:solidFill>
              </a:rPr>
              <a:t>Text Proc. &amp; Search</a:t>
            </a:r>
            <a:endParaRPr lang="en-US" sz="825" dirty="0">
              <a:solidFill>
                <a:schemeClr val="tx1"/>
              </a:solidFill>
            </a:endParaRPr>
          </a:p>
        </p:txBody>
      </p:sp>
      <p:sp>
        <p:nvSpPr>
          <p:cNvPr id="49" name="Rounded Rectangle 48">
            <a:extLst>
              <a:ext uri="{FF2B5EF4-FFF2-40B4-BE49-F238E27FC236}">
                <a16:creationId xmlns:a16="http://schemas.microsoft.com/office/drawing/2014/main" id="{47469BB2-8649-054A-A26D-47E8611D9775}"/>
              </a:ext>
            </a:extLst>
          </p:cNvPr>
          <p:cNvSpPr/>
          <p:nvPr/>
        </p:nvSpPr>
        <p:spPr>
          <a:xfrm>
            <a:off x="4015548" y="1506704"/>
            <a:ext cx="1456406" cy="579600"/>
          </a:xfrm>
          <a:prstGeom prst="roundRect">
            <a:avLst/>
          </a:prstGeom>
          <a:noFill/>
          <a:ln>
            <a:solidFill>
              <a:srgbClr val="088099"/>
            </a:solidFill>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CPSC 5350</a:t>
            </a:r>
          </a:p>
          <a:p>
            <a:pPr algn="ctr"/>
            <a:r>
              <a:rPr lang="en-US" sz="900" dirty="0">
                <a:solidFill>
                  <a:schemeClr val="tx1"/>
                </a:solidFill>
              </a:rPr>
              <a:t>Social Media Analytics</a:t>
            </a:r>
            <a:endParaRPr lang="en-US" sz="825" dirty="0">
              <a:solidFill>
                <a:schemeClr val="tx1"/>
              </a:solidFill>
            </a:endParaRPr>
          </a:p>
        </p:txBody>
      </p:sp>
      <p:sp>
        <p:nvSpPr>
          <p:cNvPr id="50" name="Rounded Rectangle 49">
            <a:extLst>
              <a:ext uri="{FF2B5EF4-FFF2-40B4-BE49-F238E27FC236}">
                <a16:creationId xmlns:a16="http://schemas.microsoft.com/office/drawing/2014/main" id="{B0602D63-0098-5340-A488-DC63D190B0A5}"/>
              </a:ext>
            </a:extLst>
          </p:cNvPr>
          <p:cNvSpPr/>
          <p:nvPr/>
        </p:nvSpPr>
        <p:spPr>
          <a:xfrm>
            <a:off x="3277120" y="777682"/>
            <a:ext cx="1146484" cy="579600"/>
          </a:xfrm>
          <a:prstGeom prst="roundRect">
            <a:avLst/>
          </a:prstGeom>
          <a:noFill/>
          <a:ln>
            <a:solidFill>
              <a:srgbClr val="088099"/>
            </a:solidFill>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CPSC 5600</a:t>
            </a:r>
          </a:p>
          <a:p>
            <a:pPr algn="ctr"/>
            <a:r>
              <a:rPr lang="en-US" sz="900" dirty="0">
                <a:solidFill>
                  <a:schemeClr val="tx1"/>
                </a:solidFill>
              </a:rPr>
              <a:t>Parallel Computing</a:t>
            </a:r>
            <a:endParaRPr lang="en-US" sz="825" dirty="0">
              <a:solidFill>
                <a:schemeClr val="tx1"/>
              </a:solidFill>
            </a:endParaRPr>
          </a:p>
        </p:txBody>
      </p:sp>
    </p:spTree>
    <p:extLst>
      <p:ext uri="{BB962C8B-B14F-4D97-AF65-F5344CB8AC3E}">
        <p14:creationId xmlns:p14="http://schemas.microsoft.com/office/powerpoint/2010/main" val="352918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1+#ppt_w/2"/>
                                          </p:val>
                                        </p:tav>
                                        <p:tav tm="100000">
                                          <p:val>
                                            <p:strVal val="#ppt_x"/>
                                          </p:val>
                                        </p:tav>
                                      </p:tavLst>
                                    </p:anim>
                                    <p:anim calcmode="lin" valueType="num">
                                      <p:cBhvr additive="base">
                                        <p:cTn id="2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1+#ppt_w/2"/>
                                          </p:val>
                                        </p:tav>
                                        <p:tav tm="100000">
                                          <p:val>
                                            <p:strVal val="#ppt_x"/>
                                          </p:val>
                                        </p:tav>
                                      </p:tavLst>
                                    </p:anim>
                                    <p:anim calcmode="lin" valueType="num">
                                      <p:cBhvr additive="base">
                                        <p:cTn id="34"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0-#ppt_w/2"/>
                                          </p:val>
                                        </p:tav>
                                        <p:tav tm="100000">
                                          <p:val>
                                            <p:strVal val="#ppt_x"/>
                                          </p:val>
                                        </p:tav>
                                      </p:tavLst>
                                    </p:anim>
                                    <p:anim calcmode="lin" valueType="num">
                                      <p:cBhvr additive="base">
                                        <p:cTn id="50"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7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grpId="0" nodeType="click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wheel(1)">
                                      <p:cBhvr>
                                        <p:cTn id="96"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37" grpId="0" animBg="1"/>
      <p:bldP spid="42" grpId="0"/>
      <p:bldP spid="45" grpId="0"/>
      <p:bldP spid="62" grpId="0" animBg="1"/>
      <p:bldP spid="63" grpId="0" animBg="1"/>
      <p:bldP spid="64" grpId="0" animBg="1"/>
      <p:bldP spid="65" grpId="0" animBg="1"/>
      <p:bldP spid="66" grpId="0" animBg="1"/>
      <p:bldP spid="79" grpId="0" animBg="1"/>
      <p:bldP spid="36" grpId="0" animBg="1"/>
      <p:bldP spid="38" grpId="0" animBg="1"/>
      <p:bldP spid="41" grpId="0" animBg="1"/>
      <p:bldP spid="43" grpId="0" animBg="1"/>
      <p:bldP spid="46" grpId="0" animBg="1"/>
      <p:bldP spid="47" grpId="0" animBg="1"/>
      <p:bldP spid="48"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F4A1F-C22F-4BB1-9911-4E83267A522C}"/>
              </a:ext>
            </a:extLst>
          </p:cNvPr>
          <p:cNvSpPr>
            <a:spLocks noGrp="1"/>
          </p:cNvSpPr>
          <p:nvPr>
            <p:ph type="title"/>
          </p:nvPr>
        </p:nvSpPr>
        <p:spPr/>
        <p:txBody>
          <a:bodyPr/>
          <a:lstStyle/>
          <a:p>
            <a:r>
              <a:rPr lang="en-US" dirty="0"/>
              <a:t>MSCS-DS</a:t>
            </a:r>
          </a:p>
        </p:txBody>
      </p:sp>
      <p:sp>
        <p:nvSpPr>
          <p:cNvPr id="3" name="Content Placeholder 2">
            <a:extLst>
              <a:ext uri="{FF2B5EF4-FFF2-40B4-BE49-F238E27FC236}">
                <a16:creationId xmlns:a16="http://schemas.microsoft.com/office/drawing/2014/main" id="{4F373820-37EC-4B6C-88EE-D2639FA33FD6}"/>
              </a:ext>
            </a:extLst>
          </p:cNvPr>
          <p:cNvSpPr>
            <a:spLocks noGrp="1"/>
          </p:cNvSpPr>
          <p:nvPr>
            <p:ph idx="1"/>
          </p:nvPr>
        </p:nvSpPr>
        <p:spPr/>
        <p:txBody>
          <a:bodyPr>
            <a:normAutofit fontScale="70000" lnSpcReduction="20000"/>
          </a:bodyPr>
          <a:lstStyle/>
          <a:p>
            <a:r>
              <a:rPr lang="en-US" dirty="0"/>
              <a:t>Take either CPSC 5110 or CPSC 5200 depending on experience. </a:t>
            </a:r>
          </a:p>
          <a:p>
            <a:pPr lvl="1"/>
            <a:r>
              <a:rPr lang="en-US" dirty="0"/>
              <a:t>Students without prior SE experience take CPSC 5110.  </a:t>
            </a:r>
          </a:p>
          <a:p>
            <a:pPr lvl="1"/>
            <a:r>
              <a:rPr lang="en-US" dirty="0"/>
              <a:t>Students take CPSC 5200 otherwise.</a:t>
            </a:r>
          </a:p>
          <a:p>
            <a:endParaRPr lang="en-US" dirty="0"/>
          </a:p>
          <a:p>
            <a:r>
              <a:rPr lang="en-US" dirty="0"/>
              <a:t>Satisfactory performance (B- or better) in CPSC 5830 is required.</a:t>
            </a:r>
          </a:p>
          <a:p>
            <a:endParaRPr lang="en-US" dirty="0"/>
          </a:p>
          <a:p>
            <a:r>
              <a:rPr lang="en-US" dirty="0"/>
              <a:t>Students who have taken </a:t>
            </a:r>
            <a:r>
              <a:rPr lang="en-US" u="sng" dirty="0"/>
              <a:t>calculus-based probability</a:t>
            </a:r>
            <a:r>
              <a:rPr lang="en-US" dirty="0"/>
              <a:t> and </a:t>
            </a:r>
            <a:r>
              <a:rPr lang="en-US" u="sng" dirty="0"/>
              <a:t>linear algebra</a:t>
            </a:r>
            <a:r>
              <a:rPr lang="en-US" dirty="0"/>
              <a:t> can be waived from MATH 5315 and reduce the overall required credits for the degree to 46.</a:t>
            </a:r>
          </a:p>
        </p:txBody>
      </p:sp>
    </p:spTree>
    <p:extLst>
      <p:ext uri="{BB962C8B-B14F-4D97-AF65-F5344CB8AC3E}">
        <p14:creationId xmlns:p14="http://schemas.microsoft.com/office/powerpoint/2010/main" val="296855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B886-9DE5-4840-8D3D-869A9B98126D}"/>
              </a:ext>
            </a:extLst>
          </p:cNvPr>
          <p:cNvSpPr>
            <a:spLocks noGrp="1"/>
          </p:cNvSpPr>
          <p:nvPr>
            <p:ph type="title"/>
          </p:nvPr>
        </p:nvSpPr>
        <p:spPr/>
        <p:txBody>
          <a:bodyPr/>
          <a:lstStyle/>
          <a:p>
            <a:r>
              <a:rPr lang="en-US" dirty="0"/>
              <a:t>MSCS-DS</a:t>
            </a:r>
          </a:p>
        </p:txBody>
      </p:sp>
      <p:sp>
        <p:nvSpPr>
          <p:cNvPr id="3" name="Content Placeholder 2">
            <a:extLst>
              <a:ext uri="{FF2B5EF4-FFF2-40B4-BE49-F238E27FC236}">
                <a16:creationId xmlns:a16="http://schemas.microsoft.com/office/drawing/2014/main" id="{BAEA98D2-AE6D-4078-9878-F20644F71219}"/>
              </a:ext>
            </a:extLst>
          </p:cNvPr>
          <p:cNvSpPr>
            <a:spLocks noGrp="1"/>
          </p:cNvSpPr>
          <p:nvPr>
            <p:ph idx="1"/>
          </p:nvPr>
        </p:nvSpPr>
        <p:spPr/>
        <p:txBody>
          <a:bodyPr>
            <a:normAutofit fontScale="92500" lnSpcReduction="10000"/>
          </a:bodyPr>
          <a:lstStyle/>
          <a:p>
            <a:r>
              <a:rPr lang="en-US" sz="2800" dirty="0"/>
              <a:t>For </a:t>
            </a:r>
            <a:r>
              <a:rPr lang="en-US" sz="2800" u="sng" dirty="0"/>
              <a:t>full-time students starting this fall</a:t>
            </a:r>
            <a:r>
              <a:rPr lang="en-US" sz="2800" dirty="0"/>
              <a:t> wishing to finish in </a:t>
            </a:r>
            <a:r>
              <a:rPr lang="en-US" sz="2800" u="sng" dirty="0"/>
              <a:t>five quarters</a:t>
            </a:r>
            <a:r>
              <a:rPr lang="en-US" sz="2800" dirty="0"/>
              <a:t>, they must take: </a:t>
            </a:r>
          </a:p>
          <a:p>
            <a:pPr lvl="1"/>
            <a:r>
              <a:rPr lang="en-US" sz="2400" dirty="0"/>
              <a:t>CPSC 5305 and MATH 5315 in the fall </a:t>
            </a:r>
          </a:p>
          <a:p>
            <a:pPr lvl="1"/>
            <a:r>
              <a:rPr lang="en-US" sz="2400" dirty="0"/>
              <a:t>CPSC 5310 in the winter </a:t>
            </a:r>
          </a:p>
          <a:p>
            <a:pPr lvl="1"/>
            <a:r>
              <a:rPr lang="en-US" sz="2400" dirty="0"/>
              <a:t>CPSC 5320 and CPSC 5330 in the spring</a:t>
            </a:r>
          </a:p>
          <a:p>
            <a:endParaRPr lang="en-US" sz="2800" dirty="0"/>
          </a:p>
          <a:p>
            <a:r>
              <a:rPr lang="en-US" sz="2800" dirty="0"/>
              <a:t>Additional prerequisite: </a:t>
            </a:r>
          </a:p>
          <a:p>
            <a:pPr lvl="1"/>
            <a:r>
              <a:rPr lang="en-US" sz="2400" dirty="0">
                <a:solidFill>
                  <a:srgbClr val="C00000"/>
                </a:solidFill>
              </a:rPr>
              <a:t>Calculus sequence </a:t>
            </a:r>
            <a:r>
              <a:rPr lang="en-US" sz="2400" dirty="0"/>
              <a:t>(needed for the MATH 5315)</a:t>
            </a:r>
            <a:endParaRPr lang="en-US" dirty="0"/>
          </a:p>
        </p:txBody>
      </p:sp>
    </p:spTree>
    <p:extLst>
      <p:ext uri="{BB962C8B-B14F-4D97-AF65-F5344CB8AC3E}">
        <p14:creationId xmlns:p14="http://schemas.microsoft.com/office/powerpoint/2010/main" val="1537300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AEF5A-A443-6E4C-AB16-A8BE6545AB7B}"/>
              </a:ext>
            </a:extLst>
          </p:cNvPr>
          <p:cNvSpPr>
            <a:spLocks noGrp="1"/>
          </p:cNvSpPr>
          <p:nvPr>
            <p:ph type="title"/>
          </p:nvPr>
        </p:nvSpPr>
        <p:spPr/>
        <p:txBody>
          <a:bodyPr>
            <a:normAutofit/>
          </a:bodyPr>
          <a:lstStyle/>
          <a:p>
            <a:r>
              <a:rPr lang="en-US" dirty="0"/>
              <a:t>MSCS-DS: Typical Schedules</a:t>
            </a:r>
          </a:p>
        </p:txBody>
      </p:sp>
      <p:sp>
        <p:nvSpPr>
          <p:cNvPr id="6" name="Rectangle 1">
            <a:extLst>
              <a:ext uri="{FF2B5EF4-FFF2-40B4-BE49-F238E27FC236}">
                <a16:creationId xmlns:a16="http://schemas.microsoft.com/office/drawing/2014/main" id="{3B60C386-D21D-C04C-AC73-051B9D9F5768}"/>
              </a:ext>
            </a:extLst>
          </p:cNvPr>
          <p:cNvSpPr>
            <a:spLocks noChangeArrowheads="1"/>
          </p:cNvSpPr>
          <p:nvPr/>
        </p:nvSpPr>
        <p:spPr bwMode="auto">
          <a:xfrm>
            <a:off x="-628622" y="311375"/>
            <a:ext cx="8629622" cy="38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defTabSz="514350" eaLnBrk="0" fontAlgn="base" hangingPunct="0">
              <a:spcBef>
                <a:spcPct val="0"/>
              </a:spcBef>
              <a:spcAft>
                <a:spcPct val="0"/>
              </a:spcAft>
            </a:pPr>
            <a:r>
              <a:rPr lang="en-US" altLang="en-US" sz="563" b="1">
                <a:solidFill>
                  <a:srgbClr val="000000"/>
                </a:solidFill>
                <a:latin typeface="Aleo"/>
                <a:ea typeface="Calibri" panose="020F0502020204030204" pitchFamily="34" charset="0"/>
                <a:cs typeface="Mangal" panose="02040503050203030202" pitchFamily="18" charset="0"/>
              </a:rPr>
              <a:t>Full-time</a:t>
            </a:r>
            <a:endParaRPr lang="en-US" altLang="en-US" sz="338"/>
          </a:p>
          <a:p>
            <a:pPr defTabSz="514350" eaLnBrk="0" fontAlgn="base" hangingPunct="0">
              <a:spcBef>
                <a:spcPct val="0"/>
              </a:spcBef>
              <a:spcAft>
                <a:spcPct val="0"/>
              </a:spcAft>
            </a:pPr>
            <a:r>
              <a:rPr lang="en-US" altLang="en-US" sz="563" b="1">
                <a:solidFill>
                  <a:srgbClr val="000000"/>
                </a:solidFill>
                <a:latin typeface="Aleo"/>
                <a:ea typeface="Calibri" panose="020F0502020204030204" pitchFamily="34" charset="0"/>
                <a:cs typeface="Mangal" panose="02040503050203030202" pitchFamily="18" charset="0"/>
              </a:rPr>
              <a:t>Part-time</a:t>
            </a:r>
            <a:r>
              <a:rPr lang="en-US" altLang="en-US" sz="563">
                <a:solidFill>
                  <a:srgbClr val="000000"/>
                </a:solidFill>
                <a:latin typeface="Aleo"/>
                <a:ea typeface="Calibri" panose="020F0502020204030204" pitchFamily="34" charset="0"/>
                <a:cs typeface="Mangal" panose="02040503050203030202" pitchFamily="18" charset="0"/>
              </a:rPr>
              <a:t>        </a:t>
            </a:r>
            <a:endParaRPr lang="en-US" altLang="en-US" sz="338"/>
          </a:p>
          <a:p>
            <a:pPr defTabSz="514350" eaLnBrk="0" fontAlgn="base" hangingPunct="0">
              <a:spcBef>
                <a:spcPct val="0"/>
              </a:spcBef>
              <a:spcAft>
                <a:spcPct val="0"/>
              </a:spcAft>
            </a:pPr>
            <a:endParaRPr lang="en-US" altLang="en-US" sz="1013">
              <a:latin typeface="Arial" panose="020B0604020202020204" pitchFamily="34" charset="0"/>
            </a:endParaRPr>
          </a:p>
        </p:txBody>
      </p:sp>
      <p:sp>
        <p:nvSpPr>
          <p:cNvPr id="11" name="TextBox 10"/>
          <p:cNvSpPr txBox="1"/>
          <p:nvPr/>
        </p:nvSpPr>
        <p:spPr>
          <a:xfrm>
            <a:off x="217848" y="1749809"/>
            <a:ext cx="1018227" cy="369332"/>
          </a:xfrm>
          <a:prstGeom prst="rect">
            <a:avLst/>
          </a:prstGeom>
          <a:noFill/>
        </p:spPr>
        <p:txBody>
          <a:bodyPr wrap="none" rtlCol="0">
            <a:spAutoFit/>
          </a:bodyPr>
          <a:lstStyle/>
          <a:p>
            <a:r>
              <a:rPr lang="en-US" dirty="0">
                <a:solidFill>
                  <a:srgbClr val="C00000"/>
                </a:solidFill>
              </a:rPr>
              <a:t>Full-time</a:t>
            </a:r>
          </a:p>
        </p:txBody>
      </p:sp>
      <p:graphicFrame>
        <p:nvGraphicFramePr>
          <p:cNvPr id="9" name="Table 8">
            <a:extLst>
              <a:ext uri="{FF2B5EF4-FFF2-40B4-BE49-F238E27FC236}">
                <a16:creationId xmlns:a16="http://schemas.microsoft.com/office/drawing/2014/main" id="{3B1D334B-8688-4834-9666-9B3509002261}"/>
              </a:ext>
            </a:extLst>
          </p:cNvPr>
          <p:cNvGraphicFramePr>
            <a:graphicFrameLocks noGrp="1"/>
          </p:cNvGraphicFramePr>
          <p:nvPr>
            <p:extLst>
              <p:ext uri="{D42A27DB-BD31-4B8C-83A1-F6EECF244321}">
                <p14:modId xmlns:p14="http://schemas.microsoft.com/office/powerpoint/2010/main" val="3048201826"/>
              </p:ext>
            </p:extLst>
          </p:nvPr>
        </p:nvGraphicFramePr>
        <p:xfrm>
          <a:off x="1304960" y="1395177"/>
          <a:ext cx="6646115" cy="1894562"/>
        </p:xfrm>
        <a:graphic>
          <a:graphicData uri="http://schemas.openxmlformats.org/drawingml/2006/table">
            <a:tbl>
              <a:tblPr firstRow="1" firstCol="1">
                <a:tableStyleId>{073A0DAA-6AF3-43AB-8588-CEC1D06C72B9}</a:tableStyleId>
              </a:tblPr>
              <a:tblGrid>
                <a:gridCol w="795627">
                  <a:extLst>
                    <a:ext uri="{9D8B030D-6E8A-4147-A177-3AD203B41FA5}">
                      <a16:colId xmlns:a16="http://schemas.microsoft.com/office/drawing/2014/main" val="672034953"/>
                    </a:ext>
                  </a:extLst>
                </a:gridCol>
                <a:gridCol w="1882919">
                  <a:extLst>
                    <a:ext uri="{9D8B030D-6E8A-4147-A177-3AD203B41FA5}">
                      <a16:colId xmlns:a16="http://schemas.microsoft.com/office/drawing/2014/main" val="936712474"/>
                    </a:ext>
                  </a:extLst>
                </a:gridCol>
                <a:gridCol w="1849543">
                  <a:extLst>
                    <a:ext uri="{9D8B030D-6E8A-4147-A177-3AD203B41FA5}">
                      <a16:colId xmlns:a16="http://schemas.microsoft.com/office/drawing/2014/main" val="3666895503"/>
                    </a:ext>
                  </a:extLst>
                </a:gridCol>
                <a:gridCol w="2118026">
                  <a:extLst>
                    <a:ext uri="{9D8B030D-6E8A-4147-A177-3AD203B41FA5}">
                      <a16:colId xmlns:a16="http://schemas.microsoft.com/office/drawing/2014/main" val="2432712287"/>
                    </a:ext>
                  </a:extLst>
                </a:gridCol>
              </a:tblGrid>
              <a:tr h="375203">
                <a:tc>
                  <a:txBody>
                    <a:bodyPr/>
                    <a:lstStyle/>
                    <a:p>
                      <a:pPr marL="0" marR="0" algn="ctr">
                        <a:lnSpc>
                          <a:spcPct val="107000"/>
                        </a:lnSpc>
                        <a:spcBef>
                          <a:spcPts val="0"/>
                        </a:spcBef>
                        <a:spcAft>
                          <a:spcPts val="0"/>
                        </a:spcAft>
                      </a:pPr>
                      <a:r>
                        <a:rPr lang="en-US" sz="1600" dirty="0">
                          <a:effectLst/>
                        </a:rPr>
                        <a:t>Year</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solidFill>
                      <a:schemeClr val="tx1"/>
                    </a:solidFill>
                  </a:tcPr>
                </a:tc>
                <a:tc>
                  <a:txBody>
                    <a:bodyPr/>
                    <a:lstStyle/>
                    <a:p>
                      <a:pPr marL="0" marR="0" algn="ctr">
                        <a:lnSpc>
                          <a:spcPct val="107000"/>
                        </a:lnSpc>
                        <a:spcBef>
                          <a:spcPts val="0"/>
                        </a:spcBef>
                        <a:spcAft>
                          <a:spcPts val="0"/>
                        </a:spcAft>
                      </a:pPr>
                      <a:r>
                        <a:rPr lang="en-US" sz="1600" dirty="0">
                          <a:effectLst/>
                        </a:rPr>
                        <a:t>Fall</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solidFill>
                      <a:schemeClr val="tx1"/>
                    </a:solidFill>
                  </a:tcPr>
                </a:tc>
                <a:tc>
                  <a:txBody>
                    <a:bodyPr/>
                    <a:lstStyle/>
                    <a:p>
                      <a:pPr marL="0" marR="0" algn="ctr">
                        <a:lnSpc>
                          <a:spcPct val="107000"/>
                        </a:lnSpc>
                        <a:spcBef>
                          <a:spcPts val="0"/>
                        </a:spcBef>
                        <a:spcAft>
                          <a:spcPts val="0"/>
                        </a:spcAft>
                      </a:pPr>
                      <a:r>
                        <a:rPr lang="en-US" sz="1600" dirty="0">
                          <a:effectLst/>
                        </a:rPr>
                        <a:t>Winter</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solidFill>
                      <a:schemeClr val="tx1"/>
                    </a:solidFill>
                  </a:tcPr>
                </a:tc>
                <a:tc>
                  <a:txBody>
                    <a:bodyPr/>
                    <a:lstStyle/>
                    <a:p>
                      <a:pPr marL="0" marR="0" algn="ctr">
                        <a:lnSpc>
                          <a:spcPct val="107000"/>
                        </a:lnSpc>
                        <a:spcBef>
                          <a:spcPts val="0"/>
                        </a:spcBef>
                        <a:spcAft>
                          <a:spcPts val="0"/>
                        </a:spcAft>
                      </a:pPr>
                      <a:r>
                        <a:rPr lang="en-US" sz="1600" dirty="0">
                          <a:effectLst/>
                        </a:rPr>
                        <a:t>Spring</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solidFill>
                      <a:schemeClr val="tx1"/>
                    </a:solidFill>
                  </a:tcPr>
                </a:tc>
                <a:extLst>
                  <a:ext uri="{0D108BD9-81ED-4DB2-BD59-A6C34878D82A}">
                    <a16:rowId xmlns:a16="http://schemas.microsoft.com/office/drawing/2014/main" val="4125419583"/>
                  </a:ext>
                </a:extLst>
              </a:tr>
              <a:tr h="751527">
                <a:tc>
                  <a:txBody>
                    <a:bodyPr/>
                    <a:lstStyle/>
                    <a:p>
                      <a:pPr marL="0" marR="0" algn="ctr">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nchor="ctr">
                    <a:solidFill>
                      <a:schemeClr val="tx1">
                        <a:lumMod val="50000"/>
                        <a:lumOff val="50000"/>
                      </a:schemeClr>
                    </a:solidFill>
                  </a:tcPr>
                </a:tc>
                <a:tc>
                  <a:txBody>
                    <a:bodyPr/>
                    <a:lstStyle/>
                    <a:p>
                      <a:pPr algn="ctr"/>
                      <a:r>
                        <a:rPr lang="en-US" sz="1400" kern="1200" dirty="0">
                          <a:solidFill>
                            <a:schemeClr val="dk1"/>
                          </a:solidFill>
                          <a:effectLst/>
                          <a:latin typeface="+mn-lt"/>
                          <a:ea typeface="+mn-ea"/>
                          <a:cs typeface="+mn-cs"/>
                        </a:rPr>
                        <a:t>Math 5315 (3 </a:t>
                      </a:r>
                      <a:r>
                        <a:rPr lang="en-US" sz="1400" kern="1200" dirty="0" err="1">
                          <a:solidFill>
                            <a:schemeClr val="dk1"/>
                          </a:solidFill>
                          <a:effectLst/>
                          <a:latin typeface="+mn-lt"/>
                          <a:ea typeface="+mn-ea"/>
                          <a:cs typeface="+mn-cs"/>
                        </a:rPr>
                        <a:t>cr</a:t>
                      </a:r>
                      <a:r>
                        <a:rPr lang="en-US" sz="1400" kern="1200" dirty="0">
                          <a:solidFill>
                            <a:schemeClr val="dk1"/>
                          </a:solidFill>
                          <a:effectLst/>
                          <a:latin typeface="+mn-lt"/>
                          <a:ea typeface="+mn-ea"/>
                          <a:cs typeface="+mn-cs"/>
                        </a:rPr>
                        <a:t>)</a:t>
                      </a:r>
                    </a:p>
                    <a:p>
                      <a:pPr algn="ctr"/>
                      <a:r>
                        <a:rPr lang="en-US" sz="1400" kern="1200" dirty="0">
                          <a:solidFill>
                            <a:schemeClr val="dk1"/>
                          </a:solidFill>
                          <a:effectLst/>
                          <a:latin typeface="+mn-lt"/>
                          <a:ea typeface="+mn-ea"/>
                          <a:cs typeface="+mn-cs"/>
                        </a:rPr>
                        <a:t>CPSC 5305 (3 </a:t>
                      </a:r>
                      <a:r>
                        <a:rPr lang="en-US" sz="1400" kern="1200" dirty="0" err="1">
                          <a:solidFill>
                            <a:schemeClr val="dk1"/>
                          </a:solidFill>
                          <a:effectLst/>
                          <a:latin typeface="+mn-lt"/>
                          <a:ea typeface="+mn-ea"/>
                          <a:cs typeface="+mn-cs"/>
                        </a:rPr>
                        <a:t>cr</a:t>
                      </a:r>
                      <a:r>
                        <a:rPr lang="en-US" sz="1400" kern="1200" dirty="0">
                          <a:solidFill>
                            <a:schemeClr val="dk1"/>
                          </a:solidFill>
                          <a:effectLst/>
                          <a:latin typeface="+mn-lt"/>
                          <a:ea typeface="+mn-ea"/>
                          <a:cs typeface="+mn-cs"/>
                        </a:rPr>
                        <a:t>)</a:t>
                      </a:r>
                    </a:p>
                    <a:p>
                      <a:pPr algn="ctr"/>
                      <a:r>
                        <a:rPr lang="en-US" sz="1400" kern="1200" dirty="0">
                          <a:solidFill>
                            <a:schemeClr val="dk1"/>
                          </a:solidFill>
                          <a:effectLst/>
                          <a:latin typeface="+mn-lt"/>
                          <a:ea typeface="+mn-ea"/>
                          <a:cs typeface="+mn-cs"/>
                        </a:rPr>
                        <a:t>CPSC 5610 or CPSC 5520</a:t>
                      </a:r>
                      <a:endParaRPr lang="en-US" sz="14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nchor="ctr"/>
                </a:tc>
                <a:tc>
                  <a:txBody>
                    <a:bodyPr/>
                    <a:lstStyle/>
                    <a:p>
                      <a:pPr algn="ctr"/>
                      <a:r>
                        <a:rPr lang="en-US" sz="1400" kern="1200" dirty="0">
                          <a:solidFill>
                            <a:schemeClr val="dk1"/>
                          </a:solidFill>
                          <a:effectLst/>
                          <a:latin typeface="+mn-lt"/>
                          <a:ea typeface="+mn-ea"/>
                          <a:cs typeface="+mn-cs"/>
                        </a:rPr>
                        <a:t>CPSC 5310</a:t>
                      </a:r>
                    </a:p>
                    <a:p>
                      <a:pPr algn="ctr"/>
                      <a:r>
                        <a:rPr lang="en-US" sz="1400" kern="1200" dirty="0">
                          <a:solidFill>
                            <a:schemeClr val="dk1"/>
                          </a:solidFill>
                          <a:effectLst/>
                          <a:latin typeface="+mn-lt"/>
                          <a:ea typeface="+mn-ea"/>
                          <a:cs typeface="+mn-cs"/>
                        </a:rPr>
                        <a:t>SE (5200) / DS elect / SW dev</a:t>
                      </a:r>
                      <a:endParaRPr lang="en-US" sz="14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nchor="ctr"/>
                </a:tc>
                <a:tc>
                  <a:txBody>
                    <a:bodyPr/>
                    <a:lstStyle/>
                    <a:p>
                      <a:pPr algn="ctr"/>
                      <a:r>
                        <a:rPr lang="en-US" sz="1400" kern="1200" dirty="0">
                          <a:solidFill>
                            <a:schemeClr val="dk1"/>
                          </a:solidFill>
                          <a:effectLst/>
                          <a:latin typeface="+mn-lt"/>
                          <a:ea typeface="+mn-ea"/>
                          <a:cs typeface="+mn-cs"/>
                        </a:rPr>
                        <a:t>CPSC 5320 (3 </a:t>
                      </a:r>
                      <a:r>
                        <a:rPr lang="en-US" sz="1400" kern="1200" dirty="0" err="1">
                          <a:solidFill>
                            <a:schemeClr val="dk1"/>
                          </a:solidFill>
                          <a:effectLst/>
                          <a:latin typeface="+mn-lt"/>
                          <a:ea typeface="+mn-ea"/>
                          <a:cs typeface="+mn-cs"/>
                        </a:rPr>
                        <a:t>cr</a:t>
                      </a:r>
                      <a:r>
                        <a:rPr lang="en-US" sz="1400" kern="1200" dirty="0">
                          <a:solidFill>
                            <a:schemeClr val="dk1"/>
                          </a:solidFill>
                          <a:effectLst/>
                          <a:latin typeface="+mn-lt"/>
                          <a:ea typeface="+mn-ea"/>
                          <a:cs typeface="+mn-cs"/>
                        </a:rPr>
                        <a:t>)</a:t>
                      </a:r>
                    </a:p>
                    <a:p>
                      <a:pPr algn="ctr"/>
                      <a:r>
                        <a:rPr lang="en-US" sz="1400" kern="1200" dirty="0">
                          <a:solidFill>
                            <a:schemeClr val="dk1"/>
                          </a:solidFill>
                          <a:effectLst/>
                          <a:latin typeface="+mn-lt"/>
                          <a:ea typeface="+mn-ea"/>
                          <a:cs typeface="+mn-cs"/>
                        </a:rPr>
                        <a:t>CPSC 5330 (3 </a:t>
                      </a:r>
                      <a:r>
                        <a:rPr lang="en-US" sz="1400" kern="1200" dirty="0" err="1">
                          <a:solidFill>
                            <a:schemeClr val="dk1"/>
                          </a:solidFill>
                          <a:effectLst/>
                          <a:latin typeface="+mn-lt"/>
                          <a:ea typeface="+mn-ea"/>
                          <a:cs typeface="+mn-cs"/>
                        </a:rPr>
                        <a:t>cr</a:t>
                      </a:r>
                      <a:r>
                        <a:rPr lang="en-US" sz="1400" kern="1200" dirty="0">
                          <a:solidFill>
                            <a:schemeClr val="dk1"/>
                          </a:solidFill>
                          <a:effectLst/>
                          <a:latin typeface="+mn-lt"/>
                          <a:ea typeface="+mn-ea"/>
                          <a:cs typeface="+mn-cs"/>
                        </a:rPr>
                        <a:t>)</a:t>
                      </a:r>
                    </a:p>
                    <a:p>
                      <a:pPr algn="ctr"/>
                      <a:r>
                        <a:rPr lang="en-US" sz="1400" kern="1200" dirty="0">
                          <a:solidFill>
                            <a:schemeClr val="dk1"/>
                          </a:solidFill>
                          <a:effectLst/>
                          <a:latin typeface="+mn-lt"/>
                          <a:ea typeface="+mn-ea"/>
                          <a:cs typeface="+mn-cs"/>
                        </a:rPr>
                        <a:t>SE (5110 or 5200) /  SW dev</a:t>
                      </a:r>
                      <a:endParaRPr lang="en-US" sz="14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nchor="ctr"/>
                </a:tc>
                <a:extLst>
                  <a:ext uri="{0D108BD9-81ED-4DB2-BD59-A6C34878D82A}">
                    <a16:rowId xmlns:a16="http://schemas.microsoft.com/office/drawing/2014/main" val="640032803"/>
                  </a:ext>
                </a:extLst>
              </a:tr>
              <a:tr h="767832">
                <a:tc>
                  <a:txBody>
                    <a:bodyPr/>
                    <a:lstStyle/>
                    <a:p>
                      <a:pPr marL="0" marR="0" algn="ctr">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nchor="ctr">
                    <a:solidFill>
                      <a:schemeClr val="tx1">
                        <a:lumMod val="50000"/>
                        <a:lumOff val="50000"/>
                      </a:schemeClr>
                    </a:solidFill>
                  </a:tcPr>
                </a:tc>
                <a:tc>
                  <a:txBody>
                    <a:bodyPr/>
                    <a:lstStyle/>
                    <a:p>
                      <a:pPr algn="ctr"/>
                      <a:r>
                        <a:rPr lang="en-US" sz="1400" kern="1200" dirty="0">
                          <a:solidFill>
                            <a:schemeClr val="dk1"/>
                          </a:solidFill>
                          <a:effectLst/>
                          <a:latin typeface="+mn-lt"/>
                          <a:ea typeface="+mn-ea"/>
                          <a:cs typeface="+mn-cs"/>
                        </a:rPr>
                        <a:t>CPSC 5610 or CPSC 5520</a:t>
                      </a:r>
                    </a:p>
                    <a:p>
                      <a:pPr algn="ctr"/>
                      <a:r>
                        <a:rPr lang="en-US" sz="1400" kern="1200" dirty="0">
                          <a:solidFill>
                            <a:schemeClr val="dk1"/>
                          </a:solidFill>
                          <a:effectLst/>
                          <a:latin typeface="+mn-lt"/>
                          <a:ea typeface="+mn-ea"/>
                          <a:cs typeface="+mn-cs"/>
                        </a:rPr>
                        <a:t>SE (5110) / DS elect / SW dev</a:t>
                      </a:r>
                      <a:endParaRPr lang="en-US" sz="1400" dirty="0">
                        <a:effectLst/>
                      </a:endParaRPr>
                    </a:p>
                  </a:txBody>
                  <a:tcPr marL="41077" marR="41077" marT="0" marB="0" anchor="ctr"/>
                </a:tc>
                <a:tc>
                  <a:txBody>
                    <a:bodyPr/>
                    <a:lstStyle/>
                    <a:p>
                      <a:pPr algn="ctr"/>
                      <a:r>
                        <a:rPr lang="en-US" sz="1400" kern="1200" dirty="0">
                          <a:solidFill>
                            <a:schemeClr val="dk1"/>
                          </a:solidFill>
                          <a:effectLst/>
                          <a:latin typeface="+mn-lt"/>
                          <a:ea typeface="+mn-ea"/>
                          <a:cs typeface="+mn-cs"/>
                        </a:rPr>
                        <a:t>CPSC 5830</a:t>
                      </a:r>
                    </a:p>
                    <a:p>
                      <a:pPr algn="ctr"/>
                      <a:r>
                        <a:rPr lang="en-US" sz="1400" kern="1200" dirty="0">
                          <a:solidFill>
                            <a:schemeClr val="dk1"/>
                          </a:solidFill>
                          <a:effectLst/>
                          <a:latin typeface="+mn-lt"/>
                          <a:ea typeface="+mn-ea"/>
                          <a:cs typeface="+mn-cs"/>
                        </a:rPr>
                        <a:t>CPSC 5800 (2 </a:t>
                      </a:r>
                      <a:r>
                        <a:rPr lang="en-US" sz="1400" kern="1200" dirty="0" err="1">
                          <a:solidFill>
                            <a:schemeClr val="dk1"/>
                          </a:solidFill>
                          <a:effectLst/>
                          <a:latin typeface="+mn-lt"/>
                          <a:ea typeface="+mn-ea"/>
                          <a:cs typeface="+mn-cs"/>
                        </a:rPr>
                        <a:t>cr</a:t>
                      </a:r>
                      <a:r>
                        <a:rPr lang="en-US" sz="1400" kern="1200" dirty="0">
                          <a:solidFill>
                            <a:schemeClr val="dk1"/>
                          </a:solidFill>
                          <a:effectLst/>
                          <a:latin typeface="+mn-lt"/>
                          <a:ea typeface="+mn-ea"/>
                          <a:cs typeface="+mn-cs"/>
                        </a:rPr>
                        <a:t>)</a:t>
                      </a:r>
                      <a:endParaRPr lang="en-US" sz="1400" dirty="0">
                        <a:effectLst/>
                      </a:endParaRPr>
                    </a:p>
                  </a:txBody>
                  <a:tcPr marL="41077" marR="41077"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Mangal" panose="02040503050203030202" pitchFamily="18" charset="0"/>
                      </a:endParaRPr>
                    </a:p>
                  </a:txBody>
                  <a:tcPr marL="41077" marR="41077" marT="0" marB="0" anchor="ctr"/>
                </a:tc>
                <a:extLst>
                  <a:ext uri="{0D108BD9-81ED-4DB2-BD59-A6C34878D82A}">
                    <a16:rowId xmlns:a16="http://schemas.microsoft.com/office/drawing/2014/main" val="3306470271"/>
                  </a:ext>
                </a:extLst>
              </a:tr>
            </a:tbl>
          </a:graphicData>
        </a:graphic>
      </p:graphicFrame>
    </p:spTree>
    <p:extLst>
      <p:ext uri="{BB962C8B-B14F-4D97-AF65-F5344CB8AC3E}">
        <p14:creationId xmlns:p14="http://schemas.microsoft.com/office/powerpoint/2010/main" val="638597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322816" cy="857250"/>
          </a:xfrm>
        </p:spPr>
        <p:txBody>
          <a:bodyPr>
            <a:noAutofit/>
          </a:bodyPr>
          <a:lstStyle/>
          <a:p>
            <a:r>
              <a:rPr lang="en-US" sz="3600" dirty="0"/>
              <a:t>Notes on MSCS Course Numbers</a:t>
            </a:r>
          </a:p>
        </p:txBody>
      </p:sp>
      <p:sp>
        <p:nvSpPr>
          <p:cNvPr id="3" name="Content Placeholder 2"/>
          <p:cNvSpPr>
            <a:spLocks noGrp="1"/>
          </p:cNvSpPr>
          <p:nvPr>
            <p:ph idx="1"/>
          </p:nvPr>
        </p:nvSpPr>
        <p:spPr>
          <a:xfrm>
            <a:off x="457200" y="1178638"/>
            <a:ext cx="8229600" cy="3394472"/>
          </a:xfrm>
        </p:spPr>
        <p:txBody>
          <a:bodyPr>
            <a:normAutofit fontScale="92500" lnSpcReduction="20000"/>
          </a:bodyPr>
          <a:lstStyle/>
          <a:p>
            <a:r>
              <a:rPr lang="en-US" sz="2000" dirty="0"/>
              <a:t>MSCS courses are numbered 5100 and above. </a:t>
            </a:r>
          </a:p>
          <a:p>
            <a:pPr marL="0" indent="0">
              <a:buNone/>
            </a:pPr>
            <a:endParaRPr lang="en-US" sz="2000" dirty="0"/>
          </a:p>
          <a:p>
            <a:r>
              <a:rPr lang="en-US" sz="2000" dirty="0"/>
              <a:t>Allowable elective courses are numbered 5100-5799 and 5910 (special topics) </a:t>
            </a:r>
          </a:p>
          <a:p>
            <a:endParaRPr lang="en-US" sz="2000" dirty="0"/>
          </a:p>
          <a:p>
            <a:r>
              <a:rPr lang="en-US" sz="2000" dirty="0"/>
              <a:t>Students are not allowed to take undergraduate courses (1000-4990). </a:t>
            </a:r>
          </a:p>
          <a:p>
            <a:endParaRPr lang="en-US" sz="2000" dirty="0"/>
          </a:p>
          <a:p>
            <a:r>
              <a:rPr lang="en-US" sz="2000" dirty="0"/>
              <a:t>Students are not allowed to take courses numbered 5000-5099 for MSCS credits.  </a:t>
            </a:r>
          </a:p>
          <a:p>
            <a:pPr lvl="1"/>
            <a:r>
              <a:rPr lang="en-US" sz="1600" dirty="0"/>
              <a:t>These are courses for the certificate of computer science fundamentals and other graduate programs. </a:t>
            </a:r>
          </a:p>
          <a:p>
            <a:pPr lvl="1"/>
            <a:r>
              <a:rPr lang="en-US" sz="1600" dirty="0"/>
              <a:t>Exception:  If you received conditional admission, you will be required to take the specified prerequisite courses with a grade of B better within the first year.</a:t>
            </a:r>
          </a:p>
        </p:txBody>
      </p:sp>
    </p:spTree>
    <p:extLst>
      <p:ext uri="{BB962C8B-B14F-4D97-AF65-F5344CB8AC3E}">
        <p14:creationId xmlns:p14="http://schemas.microsoft.com/office/powerpoint/2010/main" val="383331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70000" lnSpcReduction="20000"/>
          </a:bodyPr>
          <a:lstStyle/>
          <a:p>
            <a:r>
              <a:rPr lang="en-US" dirty="0"/>
              <a:t>Graduate programs</a:t>
            </a:r>
          </a:p>
          <a:p>
            <a:pPr lvl="1"/>
            <a:r>
              <a:rPr lang="en-US" dirty="0"/>
              <a:t>MSCS - General</a:t>
            </a:r>
          </a:p>
          <a:p>
            <a:pPr lvl="1"/>
            <a:r>
              <a:rPr lang="en-US" dirty="0"/>
              <a:t>MSCS-SE (Software Engineering Specialization)</a:t>
            </a:r>
          </a:p>
          <a:p>
            <a:pPr lvl="1"/>
            <a:r>
              <a:rPr lang="en-US" dirty="0"/>
              <a:t>MSCS-DS (Data Science Specialization)</a:t>
            </a:r>
          </a:p>
          <a:p>
            <a:r>
              <a:rPr lang="en-US" dirty="0"/>
              <a:t>MSCS course numbers</a:t>
            </a:r>
          </a:p>
          <a:p>
            <a:r>
              <a:rPr lang="en-US" dirty="0"/>
              <a:t>Internships</a:t>
            </a:r>
          </a:p>
          <a:p>
            <a:r>
              <a:rPr lang="en-US" dirty="0"/>
              <a:t>Advising and class registration</a:t>
            </a:r>
          </a:p>
          <a:p>
            <a:r>
              <a:rPr lang="en-US" dirty="0"/>
              <a:t>Course waiver &amp; credit transfer</a:t>
            </a:r>
          </a:p>
          <a:p>
            <a:r>
              <a:rPr lang="en-US" dirty="0"/>
              <a:t>CS Community </a:t>
            </a:r>
          </a:p>
          <a:p>
            <a:r>
              <a:rPr lang="en-US" dirty="0"/>
              <a:t>Q &amp; A</a:t>
            </a:r>
          </a:p>
          <a:p>
            <a:endParaRPr lang="en-US" dirty="0"/>
          </a:p>
          <a:p>
            <a:endParaRPr lang="en-US" dirty="0"/>
          </a:p>
        </p:txBody>
      </p:sp>
    </p:spTree>
    <p:extLst>
      <p:ext uri="{BB962C8B-B14F-4D97-AF65-F5344CB8AC3E}">
        <p14:creationId xmlns:p14="http://schemas.microsoft.com/office/powerpoint/2010/main" val="4286067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Internships</a:t>
            </a:r>
          </a:p>
        </p:txBody>
      </p:sp>
      <p:sp>
        <p:nvSpPr>
          <p:cNvPr id="7" name="Rectangle 6">
            <a:extLst>
              <a:ext uri="{FF2B5EF4-FFF2-40B4-BE49-F238E27FC236}">
                <a16:creationId xmlns:a16="http://schemas.microsoft.com/office/drawing/2014/main" id="{9ABF546A-75E9-2D4D-8D3E-8FEE313EA8F4}"/>
              </a:ext>
            </a:extLst>
          </p:cNvPr>
          <p:cNvSpPr/>
          <p:nvPr/>
        </p:nvSpPr>
        <p:spPr>
          <a:xfrm>
            <a:off x="1039349" y="3418965"/>
            <a:ext cx="6791417" cy="923330"/>
          </a:xfrm>
          <a:prstGeom prst="rect">
            <a:avLst/>
          </a:prstGeom>
          <a:solidFill>
            <a:srgbClr val="FFB600"/>
          </a:solidFill>
          <a:ln w="38100">
            <a:solidFill>
              <a:srgbClr val="EF4135"/>
            </a:solidFill>
          </a:ln>
        </p:spPr>
        <p:txBody>
          <a:bodyPr wrap="square">
            <a:spAutoFit/>
          </a:bodyPr>
          <a:lstStyle/>
          <a:p>
            <a:pPr marL="342900" indent="-342900">
              <a:buAutoNum type="arabicParenBoth"/>
            </a:pPr>
            <a:r>
              <a:rPr lang="en-US" u="sng" dirty="0"/>
              <a:t>International students</a:t>
            </a:r>
            <a:r>
              <a:rPr lang="en-US" dirty="0"/>
              <a:t> must maintain full-time status except during vacation quarters</a:t>
            </a:r>
          </a:p>
          <a:p>
            <a:pPr marL="342900" indent="-342900">
              <a:buAutoNum type="arabicParenBoth"/>
            </a:pPr>
            <a:r>
              <a:rPr lang="en-US" u="sng" dirty="0"/>
              <a:t>Domestic students</a:t>
            </a:r>
            <a:r>
              <a:rPr lang="en-US" dirty="0"/>
              <a:t> do not need to register for internships.</a:t>
            </a:r>
          </a:p>
        </p:txBody>
      </p:sp>
      <p:graphicFrame>
        <p:nvGraphicFramePr>
          <p:cNvPr id="6" name="Table 7">
            <a:extLst>
              <a:ext uri="{FF2B5EF4-FFF2-40B4-BE49-F238E27FC236}">
                <a16:creationId xmlns:a16="http://schemas.microsoft.com/office/drawing/2014/main" id="{BBFE9106-68E5-8468-0380-B436F2F57E15}"/>
              </a:ext>
            </a:extLst>
          </p:cNvPr>
          <p:cNvGraphicFramePr>
            <a:graphicFrameLocks noGrp="1"/>
          </p:cNvGraphicFramePr>
          <p:nvPr>
            <p:extLst>
              <p:ext uri="{D42A27DB-BD31-4B8C-83A1-F6EECF244321}">
                <p14:modId xmlns:p14="http://schemas.microsoft.com/office/powerpoint/2010/main" val="3059576758"/>
              </p:ext>
            </p:extLst>
          </p:nvPr>
        </p:nvGraphicFramePr>
        <p:xfrm>
          <a:off x="1096144" y="1571353"/>
          <a:ext cx="6574970" cy="1478280"/>
        </p:xfrm>
        <a:graphic>
          <a:graphicData uri="http://schemas.openxmlformats.org/drawingml/2006/table">
            <a:tbl>
              <a:tblPr firstRow="1" bandRow="1">
                <a:tableStyleId>{5940675A-B579-460E-94D1-54222C63F5DA}</a:tableStyleId>
              </a:tblPr>
              <a:tblGrid>
                <a:gridCol w="1945946">
                  <a:extLst>
                    <a:ext uri="{9D8B030D-6E8A-4147-A177-3AD203B41FA5}">
                      <a16:colId xmlns:a16="http://schemas.microsoft.com/office/drawing/2014/main" val="3028571006"/>
                    </a:ext>
                  </a:extLst>
                </a:gridCol>
                <a:gridCol w="2437367">
                  <a:extLst>
                    <a:ext uri="{9D8B030D-6E8A-4147-A177-3AD203B41FA5}">
                      <a16:colId xmlns:a16="http://schemas.microsoft.com/office/drawing/2014/main" val="245683764"/>
                    </a:ext>
                  </a:extLst>
                </a:gridCol>
                <a:gridCol w="2191657">
                  <a:extLst>
                    <a:ext uri="{9D8B030D-6E8A-4147-A177-3AD203B41FA5}">
                      <a16:colId xmlns:a16="http://schemas.microsoft.com/office/drawing/2014/main" val="2282464689"/>
                    </a:ext>
                  </a:extLst>
                </a:gridCol>
              </a:tblGrid>
              <a:tr h="370840">
                <a:tc>
                  <a:txBody>
                    <a:bodyPr/>
                    <a:lstStyle/>
                    <a:p>
                      <a:pPr algn="ctr"/>
                      <a:r>
                        <a:rPr lang="en-US" b="1" dirty="0"/>
                        <a:t>Credits to register</a:t>
                      </a:r>
                    </a:p>
                  </a:txBody>
                  <a:tcPr/>
                </a:tc>
                <a:tc>
                  <a:txBody>
                    <a:bodyPr/>
                    <a:lstStyle/>
                    <a:p>
                      <a:pPr algn="ctr"/>
                      <a:r>
                        <a:rPr lang="en-US" b="1" dirty="0"/>
                        <a:t>Min. hours/quarter </a:t>
                      </a:r>
                    </a:p>
                  </a:txBody>
                  <a:tcPr/>
                </a:tc>
                <a:tc>
                  <a:txBody>
                    <a:bodyPr/>
                    <a:lstStyle/>
                    <a:p>
                      <a:pPr algn="ctr"/>
                      <a:r>
                        <a:rPr lang="en-US" b="1" dirty="0"/>
                        <a:t>Max. hours/week</a:t>
                      </a:r>
                    </a:p>
                  </a:txBody>
                  <a:tcPr/>
                </a:tc>
                <a:extLst>
                  <a:ext uri="{0D108BD9-81ED-4DB2-BD59-A6C34878D82A}">
                    <a16:rowId xmlns:a16="http://schemas.microsoft.com/office/drawing/2014/main" val="546814963"/>
                  </a:ext>
                </a:extLst>
              </a:tr>
              <a:tr h="370840">
                <a:tc>
                  <a:txBody>
                    <a:bodyPr/>
                    <a:lstStyle/>
                    <a:p>
                      <a:pPr algn="ctr"/>
                      <a:r>
                        <a:rPr lang="en-US" dirty="0"/>
                        <a:t>1</a:t>
                      </a:r>
                    </a:p>
                  </a:txBody>
                  <a:tcPr/>
                </a:tc>
                <a:tc>
                  <a:txBody>
                    <a:bodyPr/>
                    <a:lstStyle/>
                    <a:p>
                      <a:pPr algn="ctr"/>
                      <a:r>
                        <a:rPr lang="en-US" dirty="0"/>
                        <a:t>100</a:t>
                      </a:r>
                    </a:p>
                  </a:txBody>
                  <a:tcPr/>
                </a:tc>
                <a:tc>
                  <a:txBody>
                    <a:bodyPr/>
                    <a:lstStyle/>
                    <a:p>
                      <a:pPr algn="ctr"/>
                      <a:r>
                        <a:rPr lang="en-US" dirty="0"/>
                        <a:t>20</a:t>
                      </a:r>
                    </a:p>
                  </a:txBody>
                  <a:tcPr/>
                </a:tc>
                <a:extLst>
                  <a:ext uri="{0D108BD9-81ED-4DB2-BD59-A6C34878D82A}">
                    <a16:rowId xmlns:a16="http://schemas.microsoft.com/office/drawing/2014/main" val="2156832363"/>
                  </a:ext>
                </a:extLst>
              </a:tr>
              <a:tr h="370840">
                <a:tc>
                  <a:txBody>
                    <a:bodyPr/>
                    <a:lstStyle/>
                    <a:p>
                      <a:pPr algn="ctr"/>
                      <a:r>
                        <a:rPr lang="en-US" dirty="0"/>
                        <a:t>2</a:t>
                      </a:r>
                    </a:p>
                  </a:txBody>
                  <a:tcPr/>
                </a:tc>
                <a:tc>
                  <a:txBody>
                    <a:bodyPr/>
                    <a:lstStyle/>
                    <a:p>
                      <a:pPr algn="ctr"/>
                      <a:r>
                        <a:rPr lang="en-US" dirty="0"/>
                        <a:t>150</a:t>
                      </a:r>
                    </a:p>
                  </a:txBody>
                  <a:tcPr/>
                </a:tc>
                <a:tc>
                  <a:txBody>
                    <a:bodyPr/>
                    <a:lstStyle/>
                    <a:p>
                      <a:pPr algn="ctr"/>
                      <a:r>
                        <a:rPr lang="en-US" dirty="0"/>
                        <a:t>20</a:t>
                      </a:r>
                    </a:p>
                  </a:txBody>
                  <a:tcPr/>
                </a:tc>
                <a:extLst>
                  <a:ext uri="{0D108BD9-81ED-4DB2-BD59-A6C34878D82A}">
                    <a16:rowId xmlns:a16="http://schemas.microsoft.com/office/drawing/2014/main" val="1050736126"/>
                  </a:ext>
                </a:extLst>
              </a:tr>
              <a:tr h="312838">
                <a:tc>
                  <a:txBody>
                    <a:bodyPr/>
                    <a:lstStyle/>
                    <a:p>
                      <a:pPr algn="ctr"/>
                      <a:r>
                        <a:rPr lang="en-US" dirty="0"/>
                        <a:t>3</a:t>
                      </a:r>
                    </a:p>
                  </a:txBody>
                  <a:tcPr/>
                </a:tc>
                <a:tc>
                  <a:txBody>
                    <a:bodyPr/>
                    <a:lstStyle/>
                    <a:p>
                      <a:pPr algn="ctr"/>
                      <a:r>
                        <a:rPr lang="en-US" dirty="0"/>
                        <a:t>200</a:t>
                      </a:r>
                    </a:p>
                  </a:txBody>
                  <a:tcPr/>
                </a:tc>
                <a:tc>
                  <a:txBody>
                    <a:bodyPr/>
                    <a:lstStyle/>
                    <a:p>
                      <a:pPr algn="ctr"/>
                      <a:r>
                        <a:rPr lang="en-US" dirty="0"/>
                        <a:t>40</a:t>
                      </a:r>
                    </a:p>
                  </a:txBody>
                  <a:tcPr/>
                </a:tc>
                <a:extLst>
                  <a:ext uri="{0D108BD9-81ED-4DB2-BD59-A6C34878D82A}">
                    <a16:rowId xmlns:a16="http://schemas.microsoft.com/office/drawing/2014/main" val="1584205775"/>
                  </a:ext>
                </a:extLst>
              </a:tr>
            </a:tbl>
          </a:graphicData>
        </a:graphic>
      </p:graphicFrame>
      <p:sp>
        <p:nvSpPr>
          <p:cNvPr id="9" name="TextBox 8">
            <a:extLst>
              <a:ext uri="{FF2B5EF4-FFF2-40B4-BE49-F238E27FC236}">
                <a16:creationId xmlns:a16="http://schemas.microsoft.com/office/drawing/2014/main" id="{6FF5B100-6813-A9DF-8B55-4D5FACE9C1C9}"/>
              </a:ext>
            </a:extLst>
          </p:cNvPr>
          <p:cNvSpPr txBox="1"/>
          <p:nvPr/>
        </p:nvSpPr>
        <p:spPr>
          <a:xfrm>
            <a:off x="2334276" y="1202021"/>
            <a:ext cx="3838167" cy="369332"/>
          </a:xfrm>
          <a:prstGeom prst="rect">
            <a:avLst/>
          </a:prstGeom>
          <a:noFill/>
        </p:spPr>
        <p:txBody>
          <a:bodyPr wrap="none" rtlCol="0">
            <a:spAutoFit/>
          </a:bodyPr>
          <a:lstStyle/>
          <a:p>
            <a:pPr algn="ctr"/>
            <a:r>
              <a:rPr lang="en-US" i="1" dirty="0"/>
              <a:t>How many credits should you register?</a:t>
            </a:r>
          </a:p>
        </p:txBody>
      </p:sp>
    </p:spTree>
    <p:extLst>
      <p:ext uri="{BB962C8B-B14F-4D97-AF65-F5344CB8AC3E}">
        <p14:creationId xmlns:p14="http://schemas.microsoft.com/office/powerpoint/2010/main" val="1168303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Internships</a:t>
            </a:r>
          </a:p>
        </p:txBody>
      </p:sp>
      <p:sp>
        <p:nvSpPr>
          <p:cNvPr id="3" name="Content Placeholder 2"/>
          <p:cNvSpPr>
            <a:spLocks noGrp="1"/>
          </p:cNvSpPr>
          <p:nvPr>
            <p:ph idx="1"/>
          </p:nvPr>
        </p:nvSpPr>
        <p:spPr/>
        <p:txBody>
          <a:bodyPr>
            <a:normAutofit/>
          </a:bodyPr>
          <a:lstStyle/>
          <a:p>
            <a:r>
              <a:rPr lang="en-US" sz="2800" dirty="0"/>
              <a:t>Before starting your internship</a:t>
            </a:r>
          </a:p>
          <a:p>
            <a:pPr lvl="1"/>
            <a:r>
              <a:rPr lang="en-US" sz="2400" dirty="0"/>
              <a:t>Identify an internship faculty advisor</a:t>
            </a:r>
          </a:p>
          <a:p>
            <a:pPr lvl="1"/>
            <a:r>
              <a:rPr lang="en-US" sz="2400" dirty="0"/>
              <a:t>Require the following docs</a:t>
            </a:r>
          </a:p>
          <a:p>
            <a:pPr lvl="2"/>
            <a:r>
              <a:rPr lang="en-US" sz="2000" dirty="0"/>
              <a:t>Internship offer letter</a:t>
            </a:r>
          </a:p>
          <a:p>
            <a:pPr lvl="2"/>
            <a:r>
              <a:rPr lang="en-US" sz="2000" dirty="0"/>
              <a:t>Internship request form (</a:t>
            </a:r>
            <a:r>
              <a:rPr lang="en-US" sz="2000" dirty="0">
                <a:solidFill>
                  <a:srgbClr val="C00000"/>
                </a:solidFill>
              </a:rPr>
              <a:t>CPSC 5950 Internship</a:t>
            </a:r>
            <a:r>
              <a:rPr lang="en-US" sz="2000" dirty="0"/>
              <a:t>) for course registration</a:t>
            </a:r>
          </a:p>
          <a:p>
            <a:pPr lvl="2"/>
            <a:r>
              <a:rPr lang="en-US" sz="2000" dirty="0"/>
              <a:t>CPT support letter/form for international students</a:t>
            </a:r>
          </a:p>
          <a:p>
            <a:pPr marL="342900" lvl="1" indent="0">
              <a:buNone/>
            </a:pPr>
            <a:endParaRPr lang="en-US" dirty="0"/>
          </a:p>
        </p:txBody>
      </p:sp>
    </p:spTree>
    <p:extLst>
      <p:ext uri="{BB962C8B-B14F-4D97-AF65-F5344CB8AC3E}">
        <p14:creationId xmlns:p14="http://schemas.microsoft.com/office/powerpoint/2010/main" val="883623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Internships</a:t>
            </a:r>
          </a:p>
        </p:txBody>
      </p:sp>
      <p:sp>
        <p:nvSpPr>
          <p:cNvPr id="3" name="Content Placeholder 2"/>
          <p:cNvSpPr>
            <a:spLocks noGrp="1"/>
          </p:cNvSpPr>
          <p:nvPr>
            <p:ph idx="1"/>
          </p:nvPr>
        </p:nvSpPr>
        <p:spPr/>
        <p:txBody>
          <a:bodyPr>
            <a:normAutofit fontScale="77500" lnSpcReduction="20000"/>
          </a:bodyPr>
          <a:lstStyle/>
          <a:p>
            <a:r>
              <a:rPr lang="en-US" dirty="0"/>
              <a:t>After starting your internship, complete:</a:t>
            </a:r>
          </a:p>
          <a:p>
            <a:pPr lvl="1"/>
            <a:r>
              <a:rPr lang="en-US" dirty="0"/>
              <a:t>Internship Weekly Report</a:t>
            </a:r>
          </a:p>
          <a:p>
            <a:pPr lvl="1"/>
            <a:r>
              <a:rPr lang="en-US" dirty="0"/>
              <a:t>Project Agreement Form</a:t>
            </a:r>
          </a:p>
          <a:p>
            <a:pPr lvl="1"/>
            <a:r>
              <a:rPr lang="en-US" dirty="0"/>
              <a:t>Project Completion Form</a:t>
            </a:r>
          </a:p>
          <a:p>
            <a:pPr lvl="1"/>
            <a:r>
              <a:rPr lang="en-US" dirty="0"/>
              <a:t>Intern Evaluation Form</a:t>
            </a:r>
          </a:p>
          <a:p>
            <a:pPr marL="342900" lvl="1" indent="0">
              <a:buNone/>
            </a:pPr>
            <a:r>
              <a:rPr lang="en-US" sz="1800" i="1" dirty="0">
                <a:solidFill>
                  <a:srgbClr val="C00000"/>
                </a:solidFill>
              </a:rPr>
              <a:t>All are required to receive credit(s) for your internship!</a:t>
            </a:r>
            <a:endParaRPr lang="en-US" dirty="0"/>
          </a:p>
          <a:p>
            <a:endParaRPr lang="en-US" dirty="0"/>
          </a:p>
          <a:p>
            <a:r>
              <a:rPr lang="en-US" dirty="0"/>
              <a:t>Internship Guidebook</a:t>
            </a:r>
          </a:p>
          <a:p>
            <a:pPr lvl="1"/>
            <a:r>
              <a:rPr lang="en-US" dirty="0"/>
              <a:t>URL: </a:t>
            </a:r>
            <a:r>
              <a:rPr lang="en-US" sz="1900" dirty="0">
                <a:hlinkClick r:id="rId2"/>
              </a:rPr>
              <a:t>https://www.seattleu.edu/scieng/computer-science/student-resources/internships/</a:t>
            </a:r>
            <a:endParaRPr lang="en-US" sz="1900" dirty="0"/>
          </a:p>
          <a:p>
            <a:pPr lvl="1"/>
            <a:endParaRPr lang="en-US" sz="1050" dirty="0"/>
          </a:p>
        </p:txBody>
      </p:sp>
    </p:spTree>
    <p:extLst>
      <p:ext uri="{BB962C8B-B14F-4D97-AF65-F5344CB8AC3E}">
        <p14:creationId xmlns:p14="http://schemas.microsoft.com/office/powerpoint/2010/main" val="3206207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larm Bell Vector Art, Icons, and Graphics for Free Download">
            <a:extLst>
              <a:ext uri="{FF2B5EF4-FFF2-40B4-BE49-F238E27FC236}">
                <a16:creationId xmlns:a16="http://schemas.microsoft.com/office/drawing/2014/main" id="{66C31139-A6A6-C941-3F0D-F3E80BE97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605" y="0"/>
            <a:ext cx="1405395" cy="1274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078F02-4C5A-CB11-697A-8C3DB13A48FD}"/>
              </a:ext>
            </a:extLst>
          </p:cNvPr>
          <p:cNvSpPr>
            <a:spLocks noGrp="1"/>
          </p:cNvSpPr>
          <p:nvPr>
            <p:ph type="title"/>
          </p:nvPr>
        </p:nvSpPr>
        <p:spPr/>
        <p:txBody>
          <a:bodyPr/>
          <a:lstStyle/>
          <a:p>
            <a:r>
              <a:rPr lang="en-US" dirty="0"/>
              <a:t>Internship Credits</a:t>
            </a:r>
          </a:p>
        </p:txBody>
      </p:sp>
      <p:sp>
        <p:nvSpPr>
          <p:cNvPr id="3" name="Content Placeholder 2">
            <a:extLst>
              <a:ext uri="{FF2B5EF4-FFF2-40B4-BE49-F238E27FC236}">
                <a16:creationId xmlns:a16="http://schemas.microsoft.com/office/drawing/2014/main" id="{D5CD4C12-043F-70EA-1044-EBB99739218B}"/>
              </a:ext>
            </a:extLst>
          </p:cNvPr>
          <p:cNvSpPr>
            <a:spLocks noGrp="1"/>
          </p:cNvSpPr>
          <p:nvPr>
            <p:ph idx="1"/>
          </p:nvPr>
        </p:nvSpPr>
        <p:spPr>
          <a:xfrm>
            <a:off x="817848" y="1482350"/>
            <a:ext cx="7655971" cy="3112273"/>
          </a:xfrm>
        </p:spPr>
        <p:txBody>
          <a:bodyPr>
            <a:normAutofit/>
          </a:bodyPr>
          <a:lstStyle/>
          <a:p>
            <a:r>
              <a:rPr lang="en-US" sz="2800" dirty="0"/>
              <a:t>Do not count towards your MSCS degree requirements.</a:t>
            </a:r>
          </a:p>
        </p:txBody>
      </p:sp>
    </p:spTree>
    <p:extLst>
      <p:ext uri="{BB962C8B-B14F-4D97-AF65-F5344CB8AC3E}">
        <p14:creationId xmlns:p14="http://schemas.microsoft.com/office/powerpoint/2010/main" val="19306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Advising</a:t>
            </a:r>
          </a:p>
        </p:txBody>
      </p:sp>
      <p:sp>
        <p:nvSpPr>
          <p:cNvPr id="3" name="Content Placeholder 2"/>
          <p:cNvSpPr>
            <a:spLocks noGrp="1"/>
          </p:cNvSpPr>
          <p:nvPr>
            <p:ph idx="1"/>
          </p:nvPr>
        </p:nvSpPr>
        <p:spPr/>
        <p:txBody>
          <a:bodyPr>
            <a:normAutofit fontScale="85000" lnSpcReduction="20000"/>
          </a:bodyPr>
          <a:lstStyle/>
          <a:p>
            <a:r>
              <a:rPr lang="en-US" sz="3000" dirty="0"/>
              <a:t>Meet with your advisor each quarter</a:t>
            </a:r>
          </a:p>
          <a:p>
            <a:pPr lvl="1"/>
            <a:r>
              <a:rPr lang="en-US" sz="2600" dirty="0"/>
              <a:t>Discuss your programs of study </a:t>
            </a:r>
          </a:p>
          <a:p>
            <a:pPr lvl="1"/>
            <a:r>
              <a:rPr lang="en-US" sz="2600" dirty="0"/>
              <a:t>Course selection &amp; planning</a:t>
            </a:r>
          </a:p>
          <a:p>
            <a:endParaRPr lang="en-US" sz="3000" dirty="0">
              <a:solidFill>
                <a:srgbClr val="FF0000"/>
              </a:solidFill>
            </a:endParaRPr>
          </a:p>
          <a:p>
            <a:r>
              <a:rPr lang="en-US" sz="3000" dirty="0"/>
              <a:t>Online tool: </a:t>
            </a:r>
            <a:r>
              <a:rPr lang="en-US" sz="3000" dirty="0">
                <a:solidFill>
                  <a:srgbClr val="FF0000"/>
                </a:solidFill>
              </a:rPr>
              <a:t>my.seattleu.edu</a:t>
            </a:r>
            <a:r>
              <a:rPr lang="en-US" sz="3000" dirty="0"/>
              <a:t> </a:t>
            </a:r>
          </a:p>
          <a:p>
            <a:pPr lvl="1"/>
            <a:r>
              <a:rPr lang="en-US" sz="2600" dirty="0"/>
              <a:t>Program evaluation</a:t>
            </a:r>
          </a:p>
          <a:p>
            <a:pPr lvl="1"/>
            <a:r>
              <a:rPr lang="en-US" sz="2600" dirty="0"/>
              <a:t>Search for courses + Registration</a:t>
            </a:r>
          </a:p>
          <a:p>
            <a:pPr lvl="1"/>
            <a:r>
              <a:rPr lang="en-US" sz="2600" dirty="0"/>
              <a:t>Create an academic plan</a:t>
            </a:r>
          </a:p>
          <a:p>
            <a:pPr lvl="2"/>
            <a:r>
              <a:rPr lang="en-US" sz="2200" dirty="0"/>
              <a:t>Submit it to your academic advisor for review</a:t>
            </a:r>
          </a:p>
          <a:p>
            <a:endParaRPr lang="en-US" dirty="0"/>
          </a:p>
          <a:p>
            <a:pPr marL="342900" lvl="1" indent="0">
              <a:buNone/>
            </a:pPr>
            <a:endParaRPr lang="en-US" dirty="0"/>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56381" y="111995"/>
            <a:ext cx="960683" cy="873764"/>
          </a:xfrm>
          <a:prstGeom prst="rect">
            <a:avLst/>
          </a:prstGeom>
          <a:noFill/>
          <a:ln w="9525">
            <a:noFill/>
            <a:miter lim="800000"/>
            <a:headEnd/>
            <a:tailEnd/>
          </a:ln>
        </p:spPr>
      </p:pic>
    </p:spTree>
    <p:extLst>
      <p:ext uri="{BB962C8B-B14F-4D97-AF65-F5344CB8AC3E}">
        <p14:creationId xmlns:p14="http://schemas.microsoft.com/office/powerpoint/2010/main" val="2053281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3490-267C-4271-9541-E360AB15FA92}"/>
              </a:ext>
            </a:extLst>
          </p:cNvPr>
          <p:cNvSpPr>
            <a:spLocks noGrp="1"/>
          </p:cNvSpPr>
          <p:nvPr>
            <p:ph type="title"/>
          </p:nvPr>
        </p:nvSpPr>
        <p:spPr/>
        <p:txBody>
          <a:bodyPr>
            <a:normAutofit/>
          </a:bodyPr>
          <a:lstStyle/>
          <a:p>
            <a:r>
              <a:rPr lang="en-US" dirty="0"/>
              <a:t>Registration</a:t>
            </a:r>
          </a:p>
        </p:txBody>
      </p:sp>
      <p:sp>
        <p:nvSpPr>
          <p:cNvPr id="3" name="Content Placeholder 2">
            <a:extLst>
              <a:ext uri="{FF2B5EF4-FFF2-40B4-BE49-F238E27FC236}">
                <a16:creationId xmlns:a16="http://schemas.microsoft.com/office/drawing/2014/main" id="{4000966C-33AD-4D78-826E-28C48DF82E5E}"/>
              </a:ext>
            </a:extLst>
          </p:cNvPr>
          <p:cNvSpPr>
            <a:spLocks noGrp="1"/>
          </p:cNvSpPr>
          <p:nvPr>
            <p:ph idx="1"/>
          </p:nvPr>
        </p:nvSpPr>
        <p:spPr>
          <a:xfrm>
            <a:off x="457200" y="1200151"/>
            <a:ext cx="8229600" cy="3394472"/>
          </a:xfrm>
        </p:spPr>
        <p:txBody>
          <a:bodyPr>
            <a:normAutofit fontScale="92500" lnSpcReduction="20000"/>
          </a:bodyPr>
          <a:lstStyle/>
          <a:p>
            <a:r>
              <a:rPr lang="en-US" sz="2800" dirty="0"/>
              <a:t>Check </a:t>
            </a:r>
            <a:r>
              <a:rPr lang="en-US" sz="2800" dirty="0">
                <a:solidFill>
                  <a:srgbClr val="FF0000"/>
                </a:solidFill>
              </a:rPr>
              <a:t>my.seattleu.edu </a:t>
            </a:r>
            <a:r>
              <a:rPr lang="en-US" sz="2800" dirty="0"/>
              <a:t>for your registration time </a:t>
            </a:r>
          </a:p>
          <a:p>
            <a:pPr lvl="1"/>
            <a:r>
              <a:rPr lang="en-US" sz="2400" dirty="0"/>
              <a:t>Depends on the number of credits you’ve earned.</a:t>
            </a:r>
          </a:p>
          <a:p>
            <a:endParaRPr lang="en-US" sz="2800" dirty="0"/>
          </a:p>
          <a:p>
            <a:r>
              <a:rPr lang="en-US" sz="2800" dirty="0"/>
              <a:t>Register as soon as possible once your registration time begins</a:t>
            </a:r>
          </a:p>
          <a:p>
            <a:endParaRPr lang="en-US" sz="2800" dirty="0"/>
          </a:p>
          <a:p>
            <a:r>
              <a:rPr lang="en-US" sz="2800" dirty="0"/>
              <a:t>If you are unable to get into a class, please fill out the </a:t>
            </a:r>
            <a:r>
              <a:rPr lang="en-US" sz="2800" u="sng" dirty="0"/>
              <a:t>WISE (waitlist) form</a:t>
            </a:r>
            <a:r>
              <a:rPr lang="en-US" sz="2800" dirty="0"/>
              <a:t>.</a:t>
            </a:r>
          </a:p>
          <a:p>
            <a:pPr lvl="1"/>
            <a:r>
              <a:rPr lang="en-US" sz="2400" dirty="0"/>
              <a:t>WISE forms are not processed in real time (batch processing)</a:t>
            </a:r>
          </a:p>
        </p:txBody>
      </p:sp>
    </p:spTree>
    <p:extLst>
      <p:ext uri="{BB962C8B-B14F-4D97-AF65-F5344CB8AC3E}">
        <p14:creationId xmlns:p14="http://schemas.microsoft.com/office/powerpoint/2010/main" val="2901109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06CF-9999-7350-35A6-BF0D9D5F539B}"/>
              </a:ext>
            </a:extLst>
          </p:cNvPr>
          <p:cNvSpPr>
            <a:spLocks noGrp="1"/>
          </p:cNvSpPr>
          <p:nvPr>
            <p:ph type="title"/>
          </p:nvPr>
        </p:nvSpPr>
        <p:spPr/>
        <p:txBody>
          <a:bodyPr>
            <a:normAutofit/>
          </a:bodyPr>
          <a:lstStyle/>
          <a:p>
            <a:r>
              <a:rPr lang="en-US" dirty="0"/>
              <a:t>Course Waiver </a:t>
            </a:r>
          </a:p>
        </p:txBody>
      </p:sp>
      <p:sp>
        <p:nvSpPr>
          <p:cNvPr id="3" name="Content Placeholder 2">
            <a:extLst>
              <a:ext uri="{FF2B5EF4-FFF2-40B4-BE49-F238E27FC236}">
                <a16:creationId xmlns:a16="http://schemas.microsoft.com/office/drawing/2014/main" id="{06F426DB-9FFE-FE04-DF5D-34D986B26EE9}"/>
              </a:ext>
            </a:extLst>
          </p:cNvPr>
          <p:cNvSpPr>
            <a:spLocks noGrp="1"/>
          </p:cNvSpPr>
          <p:nvPr>
            <p:ph idx="1"/>
          </p:nvPr>
        </p:nvSpPr>
        <p:spPr/>
        <p:txBody>
          <a:bodyPr>
            <a:normAutofit lnSpcReduction="10000"/>
          </a:bodyPr>
          <a:lstStyle/>
          <a:p>
            <a:r>
              <a:rPr lang="en-US" sz="2800" dirty="0"/>
              <a:t>MSCS Preparatory Courses</a:t>
            </a:r>
          </a:p>
          <a:p>
            <a:pPr lvl="1"/>
            <a:r>
              <a:rPr lang="en-US" sz="2400" dirty="0"/>
              <a:t>The waiver decision is made during admission</a:t>
            </a:r>
          </a:p>
          <a:p>
            <a:pPr lvl="1"/>
            <a:r>
              <a:rPr lang="en-US" sz="2400" dirty="0"/>
              <a:t>The waiver process is initiated by the department </a:t>
            </a:r>
          </a:p>
          <a:p>
            <a:endParaRPr lang="en-US" sz="2800" dirty="0"/>
          </a:p>
          <a:p>
            <a:r>
              <a:rPr lang="en-US" sz="2800" dirty="0"/>
              <a:t>MATH 5315 or CPSC 5110</a:t>
            </a:r>
          </a:p>
          <a:p>
            <a:pPr lvl="1"/>
            <a:r>
              <a:rPr lang="en-US" sz="2400" dirty="0"/>
              <a:t>Students need to submit the </a:t>
            </a:r>
            <a:r>
              <a:rPr lang="en-US" sz="2400" u="sng" dirty="0"/>
              <a:t>Petition to Waive MATH5315 or CPSC5110 Form</a:t>
            </a:r>
            <a:r>
              <a:rPr lang="en-US" sz="2400" dirty="0"/>
              <a:t> and </a:t>
            </a:r>
            <a:r>
              <a:rPr lang="en-US" sz="2400" u="sng" dirty="0"/>
              <a:t>required materials</a:t>
            </a:r>
            <a:r>
              <a:rPr lang="en-US" sz="2400" dirty="0"/>
              <a:t> to the department for approval</a:t>
            </a:r>
          </a:p>
        </p:txBody>
      </p:sp>
    </p:spTree>
    <p:extLst>
      <p:ext uri="{BB962C8B-B14F-4D97-AF65-F5344CB8AC3E}">
        <p14:creationId xmlns:p14="http://schemas.microsoft.com/office/powerpoint/2010/main" val="3760231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B48A-C924-FB2F-F588-D95C4D72F36B}"/>
              </a:ext>
            </a:extLst>
          </p:cNvPr>
          <p:cNvSpPr>
            <a:spLocks noGrp="1"/>
          </p:cNvSpPr>
          <p:nvPr>
            <p:ph type="title"/>
          </p:nvPr>
        </p:nvSpPr>
        <p:spPr/>
        <p:txBody>
          <a:bodyPr>
            <a:normAutofit fontScale="90000"/>
          </a:bodyPr>
          <a:lstStyle/>
          <a:p>
            <a:r>
              <a:rPr lang="en-US" dirty="0"/>
              <a:t>Credit Transfer from Prior Institutions</a:t>
            </a:r>
          </a:p>
        </p:txBody>
      </p:sp>
      <p:sp>
        <p:nvSpPr>
          <p:cNvPr id="3" name="Content Placeholder 2">
            <a:extLst>
              <a:ext uri="{FF2B5EF4-FFF2-40B4-BE49-F238E27FC236}">
                <a16:creationId xmlns:a16="http://schemas.microsoft.com/office/drawing/2014/main" id="{CF4B3423-B552-47A0-98FE-13E649824F84}"/>
              </a:ext>
            </a:extLst>
          </p:cNvPr>
          <p:cNvSpPr>
            <a:spLocks noGrp="1"/>
          </p:cNvSpPr>
          <p:nvPr>
            <p:ph idx="1"/>
          </p:nvPr>
        </p:nvSpPr>
        <p:spPr/>
        <p:txBody>
          <a:bodyPr/>
          <a:lstStyle/>
          <a:p>
            <a:r>
              <a:rPr lang="en-US" sz="2800" dirty="0"/>
              <a:t>Only for graduate credits</a:t>
            </a:r>
          </a:p>
          <a:p>
            <a:endParaRPr lang="en-US" sz="2800" dirty="0"/>
          </a:p>
          <a:p>
            <a:r>
              <a:rPr lang="en-US" sz="2800" dirty="0"/>
              <a:t>A max of 10 credits</a:t>
            </a:r>
          </a:p>
          <a:p>
            <a:endParaRPr lang="en-US" sz="2800" dirty="0"/>
          </a:p>
          <a:p>
            <a:r>
              <a:rPr lang="en-US" sz="2800" dirty="0"/>
              <a:t>Students need to submit your request to the department for approval</a:t>
            </a:r>
          </a:p>
        </p:txBody>
      </p:sp>
    </p:spTree>
    <p:extLst>
      <p:ext uri="{BB962C8B-B14F-4D97-AF65-F5344CB8AC3E}">
        <p14:creationId xmlns:p14="http://schemas.microsoft.com/office/powerpoint/2010/main" val="494742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Academic Performance, Probation &amp; Dismissal</a:t>
            </a:r>
          </a:p>
        </p:txBody>
      </p:sp>
      <p:sp>
        <p:nvSpPr>
          <p:cNvPr id="3" name="Content Placeholder 2"/>
          <p:cNvSpPr>
            <a:spLocks noGrp="1"/>
          </p:cNvSpPr>
          <p:nvPr>
            <p:ph idx="1"/>
          </p:nvPr>
        </p:nvSpPr>
        <p:spPr/>
        <p:txBody>
          <a:bodyPr>
            <a:normAutofit fontScale="62500" lnSpcReduction="20000"/>
          </a:bodyPr>
          <a:lstStyle/>
          <a:p>
            <a:r>
              <a:rPr lang="en-US" sz="2900" dirty="0"/>
              <a:t>Placed on </a:t>
            </a:r>
            <a:r>
              <a:rPr lang="en-US" sz="2900" dirty="0">
                <a:solidFill>
                  <a:srgbClr val="C00000"/>
                </a:solidFill>
              </a:rPr>
              <a:t>probation</a:t>
            </a:r>
            <a:r>
              <a:rPr lang="en-US" sz="2900" dirty="0"/>
              <a:t> with cumulative and/or term GPA is </a:t>
            </a:r>
            <a:r>
              <a:rPr lang="en-US" sz="2900" dirty="0">
                <a:solidFill>
                  <a:srgbClr val="C00000"/>
                </a:solidFill>
              </a:rPr>
              <a:t>&lt; 3.0</a:t>
            </a:r>
            <a:endParaRPr lang="en-US" sz="2900" dirty="0"/>
          </a:p>
          <a:p>
            <a:endParaRPr lang="en-US" sz="2900" dirty="0"/>
          </a:p>
          <a:p>
            <a:r>
              <a:rPr lang="en-US" sz="2900" dirty="0"/>
              <a:t>Immediate actions</a:t>
            </a:r>
          </a:p>
          <a:p>
            <a:pPr lvl="1"/>
            <a:r>
              <a:rPr lang="en-US" sz="2600" dirty="0"/>
              <a:t>Review your schedule with your advisor to make any necessary changes to your course load.</a:t>
            </a:r>
          </a:p>
          <a:p>
            <a:pPr lvl="1"/>
            <a:r>
              <a:rPr lang="en-US" sz="2600" dirty="0"/>
              <a:t>Review university policies regarding progression and course repeats</a:t>
            </a:r>
          </a:p>
          <a:p>
            <a:endParaRPr lang="en-US" sz="2900" dirty="0"/>
          </a:p>
          <a:p>
            <a:r>
              <a:rPr lang="en-US" sz="2900" dirty="0"/>
              <a:t>Conditions for removal from probation</a:t>
            </a:r>
          </a:p>
          <a:p>
            <a:pPr lvl="1"/>
            <a:r>
              <a:rPr lang="en-US" sz="2600" dirty="0"/>
              <a:t>You must earn a term GPA </a:t>
            </a:r>
            <a:r>
              <a:rPr lang="en-US" sz="2600" dirty="0">
                <a:solidFill>
                  <a:srgbClr val="C00000"/>
                </a:solidFill>
              </a:rPr>
              <a:t>≥ 3.0</a:t>
            </a:r>
          </a:p>
          <a:p>
            <a:pPr lvl="1"/>
            <a:r>
              <a:rPr lang="en-US" sz="2600" dirty="0"/>
              <a:t>You must earn no grade below </a:t>
            </a:r>
            <a:r>
              <a:rPr lang="en-US" sz="2600" dirty="0">
                <a:solidFill>
                  <a:srgbClr val="C00000"/>
                </a:solidFill>
              </a:rPr>
              <a:t>B</a:t>
            </a:r>
            <a:endParaRPr lang="en-US" sz="2900" dirty="0"/>
          </a:p>
          <a:p>
            <a:endParaRPr lang="en-US" sz="2900" dirty="0"/>
          </a:p>
          <a:p>
            <a:r>
              <a:rPr lang="en-US" sz="2900" dirty="0"/>
              <a:t>Failure to improve academic performance including violation of probation conditions could ultimately lead to </a:t>
            </a:r>
            <a:r>
              <a:rPr lang="en-US" sz="2900" dirty="0">
                <a:solidFill>
                  <a:srgbClr val="C00000"/>
                </a:solidFill>
              </a:rPr>
              <a:t>dismissal</a:t>
            </a:r>
            <a:r>
              <a:rPr lang="en-US" sz="2900" dirty="0">
                <a:solidFill>
                  <a:srgbClr val="FF0000"/>
                </a:solidFill>
              </a:rPr>
              <a:t> </a:t>
            </a:r>
            <a:endParaRPr lang="en-US" sz="3800" dirty="0"/>
          </a:p>
          <a:p>
            <a:pPr lvl="1"/>
            <a:endParaRPr lang="en-US" dirty="0"/>
          </a:p>
        </p:txBody>
      </p:sp>
    </p:spTree>
    <p:extLst>
      <p:ext uri="{BB962C8B-B14F-4D97-AF65-F5344CB8AC3E}">
        <p14:creationId xmlns:p14="http://schemas.microsoft.com/office/powerpoint/2010/main" val="1360467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Academic Regulations</a:t>
            </a:r>
          </a:p>
        </p:txBody>
      </p:sp>
      <p:sp>
        <p:nvSpPr>
          <p:cNvPr id="3" name="Content Placeholder 2"/>
          <p:cNvSpPr>
            <a:spLocks noGrp="1"/>
          </p:cNvSpPr>
          <p:nvPr>
            <p:ph idx="1"/>
          </p:nvPr>
        </p:nvSpPr>
        <p:spPr>
          <a:xfrm>
            <a:off x="457200" y="959836"/>
            <a:ext cx="8229600" cy="3634787"/>
          </a:xfrm>
        </p:spPr>
        <p:txBody>
          <a:bodyPr>
            <a:noAutofit/>
          </a:bodyPr>
          <a:lstStyle/>
          <a:p>
            <a:pPr>
              <a:lnSpc>
                <a:spcPct val="90000"/>
              </a:lnSpc>
            </a:pPr>
            <a:r>
              <a:rPr lang="en-US" sz="1800" dirty="0"/>
              <a:t>Must attain a grade of </a:t>
            </a:r>
            <a:r>
              <a:rPr lang="en-US" sz="1800" dirty="0">
                <a:solidFill>
                  <a:srgbClr val="C00000"/>
                </a:solidFill>
              </a:rPr>
              <a:t>C or better </a:t>
            </a:r>
            <a:r>
              <a:rPr lang="en-US" sz="1800" dirty="0"/>
              <a:t>in all  courses</a:t>
            </a:r>
          </a:p>
          <a:p>
            <a:pPr lvl="1">
              <a:lnSpc>
                <a:spcPct val="90000"/>
              </a:lnSpc>
            </a:pPr>
            <a:r>
              <a:rPr lang="en-US" sz="1600" dirty="0"/>
              <a:t>Courses graded </a:t>
            </a:r>
            <a:r>
              <a:rPr lang="en-US" sz="1600" dirty="0">
                <a:solidFill>
                  <a:srgbClr val="C00000"/>
                </a:solidFill>
              </a:rPr>
              <a:t>C- or below </a:t>
            </a:r>
            <a:r>
              <a:rPr lang="en-US" sz="1600" dirty="0"/>
              <a:t>must be repeated</a:t>
            </a:r>
          </a:p>
          <a:p>
            <a:pPr lvl="1">
              <a:lnSpc>
                <a:spcPct val="90000"/>
              </a:lnSpc>
            </a:pPr>
            <a:r>
              <a:rPr lang="en-US" sz="1600" dirty="0"/>
              <a:t>Graduate projects &amp; CPSC 5890 Seminar requires </a:t>
            </a:r>
            <a:r>
              <a:rPr lang="en-US" sz="1600" dirty="0">
                <a:solidFill>
                  <a:srgbClr val="C00000"/>
                </a:solidFill>
              </a:rPr>
              <a:t>B- or better</a:t>
            </a:r>
            <a:r>
              <a:rPr lang="en-US" sz="1600" dirty="0"/>
              <a:t>!</a:t>
            </a:r>
          </a:p>
          <a:p>
            <a:pPr>
              <a:lnSpc>
                <a:spcPct val="80000"/>
              </a:lnSpc>
            </a:pPr>
            <a:endParaRPr lang="en-US" sz="1800" dirty="0"/>
          </a:p>
          <a:p>
            <a:pPr>
              <a:lnSpc>
                <a:spcPct val="80000"/>
              </a:lnSpc>
            </a:pPr>
            <a:r>
              <a:rPr lang="en-US" sz="1800" dirty="0"/>
              <a:t>Must maintain a Cumulative GPA of </a:t>
            </a:r>
            <a:r>
              <a:rPr lang="en-US" sz="1800" dirty="0">
                <a:solidFill>
                  <a:srgbClr val="C00000"/>
                </a:solidFill>
              </a:rPr>
              <a:t>3.0 or better</a:t>
            </a:r>
            <a:endParaRPr lang="en-US" sz="1800" dirty="0"/>
          </a:p>
          <a:p>
            <a:pPr>
              <a:lnSpc>
                <a:spcPct val="80000"/>
              </a:lnSpc>
            </a:pPr>
            <a:endParaRPr lang="en-US" sz="1800" dirty="0"/>
          </a:p>
          <a:p>
            <a:pPr>
              <a:lnSpc>
                <a:spcPct val="80000"/>
              </a:lnSpc>
            </a:pPr>
            <a:r>
              <a:rPr lang="en-US" sz="1800" dirty="0"/>
              <a:t>SU has an academic honesty code</a:t>
            </a:r>
          </a:p>
          <a:p>
            <a:pPr lvl="1">
              <a:lnSpc>
                <a:spcPct val="80000"/>
              </a:lnSpc>
            </a:pPr>
            <a:r>
              <a:rPr lang="en-US" sz="1600" dirty="0"/>
              <a:t>See SU Graduate Bulletin of Information</a:t>
            </a:r>
          </a:p>
          <a:p>
            <a:pPr>
              <a:lnSpc>
                <a:spcPct val="90000"/>
              </a:lnSpc>
            </a:pPr>
            <a:endParaRPr lang="en-US" sz="1800" dirty="0"/>
          </a:p>
          <a:p>
            <a:pPr>
              <a:lnSpc>
                <a:spcPct val="90000"/>
              </a:lnSpc>
            </a:pPr>
            <a:r>
              <a:rPr lang="en-US" sz="1800" dirty="0"/>
              <a:t>You must apply for graduation</a:t>
            </a:r>
          </a:p>
          <a:p>
            <a:pPr>
              <a:lnSpc>
                <a:spcPct val="80000"/>
              </a:lnSpc>
            </a:pPr>
            <a:endParaRPr lang="en-US" sz="1800" dirty="0"/>
          </a:p>
          <a:p>
            <a:pPr>
              <a:lnSpc>
                <a:spcPct val="80000"/>
              </a:lnSpc>
            </a:pPr>
            <a:r>
              <a:rPr lang="en-US" sz="1800" dirty="0"/>
              <a:t>6 Year Limit</a:t>
            </a:r>
          </a:p>
          <a:p>
            <a:pPr lvl="1">
              <a:lnSpc>
                <a:spcPct val="80000"/>
              </a:lnSpc>
            </a:pPr>
            <a:r>
              <a:rPr lang="en-US" sz="1600" dirty="0"/>
              <a:t>All  degree requirements must be completed within six years after course work is begun</a:t>
            </a:r>
            <a:endParaRPr lang="en-US" sz="1400" dirty="0"/>
          </a:p>
        </p:txBody>
      </p:sp>
    </p:spTree>
    <p:extLst>
      <p:ext uri="{BB962C8B-B14F-4D97-AF65-F5344CB8AC3E}">
        <p14:creationId xmlns:p14="http://schemas.microsoft.com/office/powerpoint/2010/main" val="310499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 Programs</a:t>
            </a:r>
          </a:p>
        </p:txBody>
      </p:sp>
      <p:sp>
        <p:nvSpPr>
          <p:cNvPr id="3" name="Content Placeholder 2"/>
          <p:cNvSpPr>
            <a:spLocks noGrp="1"/>
          </p:cNvSpPr>
          <p:nvPr>
            <p:ph idx="1"/>
          </p:nvPr>
        </p:nvSpPr>
        <p:spPr/>
        <p:txBody>
          <a:bodyPr>
            <a:normAutofit fontScale="77500" lnSpcReduction="20000"/>
          </a:bodyPr>
          <a:lstStyle/>
          <a:p>
            <a:r>
              <a:rPr lang="en-US" dirty="0"/>
              <a:t>MSCS General </a:t>
            </a:r>
          </a:p>
          <a:p>
            <a:pPr lvl="1"/>
            <a:r>
              <a:rPr lang="en-US" dirty="0"/>
              <a:t>Course only option</a:t>
            </a:r>
          </a:p>
          <a:p>
            <a:pPr lvl="1"/>
            <a:r>
              <a:rPr lang="en-US" dirty="0"/>
              <a:t>Research project option</a:t>
            </a:r>
          </a:p>
          <a:p>
            <a:pPr lvl="1"/>
            <a:endParaRPr lang="en-US" dirty="0"/>
          </a:p>
          <a:p>
            <a:r>
              <a:rPr lang="en-US" dirty="0"/>
              <a:t>MSCS-SE (Software Engineering Specialization)</a:t>
            </a:r>
          </a:p>
          <a:p>
            <a:pPr lvl="1"/>
            <a:r>
              <a:rPr lang="en-US" dirty="0"/>
              <a:t>A two-quarter-long, industry-sponsored capstone project</a:t>
            </a:r>
          </a:p>
          <a:p>
            <a:endParaRPr lang="en-US" dirty="0"/>
          </a:p>
          <a:p>
            <a:r>
              <a:rPr lang="en-US" dirty="0"/>
              <a:t>MSCS-DS (Data Science Specialization)</a:t>
            </a:r>
          </a:p>
          <a:p>
            <a:pPr lvl="1"/>
            <a:r>
              <a:rPr lang="en-US" dirty="0"/>
              <a:t>A one-quarter-long, real world data science capstone project</a:t>
            </a:r>
          </a:p>
        </p:txBody>
      </p:sp>
    </p:spTree>
    <p:extLst>
      <p:ext uri="{BB962C8B-B14F-4D97-AF65-F5344CB8AC3E}">
        <p14:creationId xmlns:p14="http://schemas.microsoft.com/office/powerpoint/2010/main" val="61749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DC55-CD5E-6D49-9C90-468DB7FD2080}"/>
              </a:ext>
            </a:extLst>
          </p:cNvPr>
          <p:cNvSpPr>
            <a:spLocks noGrp="1"/>
          </p:cNvSpPr>
          <p:nvPr>
            <p:ph type="title"/>
          </p:nvPr>
        </p:nvSpPr>
        <p:spPr/>
        <p:txBody>
          <a:bodyPr/>
          <a:lstStyle/>
          <a:p>
            <a:r>
              <a:rPr lang="en-US" dirty="0"/>
              <a:t>International Students</a:t>
            </a:r>
          </a:p>
        </p:txBody>
      </p:sp>
      <p:sp>
        <p:nvSpPr>
          <p:cNvPr id="3" name="Content Placeholder 2">
            <a:extLst>
              <a:ext uri="{FF2B5EF4-FFF2-40B4-BE49-F238E27FC236}">
                <a16:creationId xmlns:a16="http://schemas.microsoft.com/office/drawing/2014/main" id="{5C584F5B-6D1A-5E4D-A7F5-53479FE10644}"/>
              </a:ext>
            </a:extLst>
          </p:cNvPr>
          <p:cNvSpPr>
            <a:spLocks noGrp="1"/>
          </p:cNvSpPr>
          <p:nvPr>
            <p:ph idx="1"/>
          </p:nvPr>
        </p:nvSpPr>
        <p:spPr/>
        <p:txBody>
          <a:bodyPr>
            <a:normAutofit fontScale="62500" lnSpcReduction="20000"/>
          </a:bodyPr>
          <a:lstStyle/>
          <a:p>
            <a:r>
              <a:rPr lang="en-US" dirty="0"/>
              <a:t>Must maintain a full-time status (a minimum of </a:t>
            </a:r>
            <a:r>
              <a:rPr lang="en-US" dirty="0">
                <a:solidFill>
                  <a:srgbClr val="EF4135"/>
                </a:solidFill>
              </a:rPr>
              <a:t>6 credits</a:t>
            </a:r>
            <a:r>
              <a:rPr lang="en-US" dirty="0"/>
              <a:t>) except for the graduating quarter</a:t>
            </a:r>
          </a:p>
          <a:p>
            <a:endParaRPr lang="en-US" dirty="0"/>
          </a:p>
          <a:p>
            <a:r>
              <a:rPr lang="en-US" dirty="0"/>
              <a:t>All international students can work on-campus for a maximum of </a:t>
            </a:r>
            <a:r>
              <a:rPr lang="en-US" dirty="0">
                <a:solidFill>
                  <a:srgbClr val="EF4135"/>
                </a:solidFill>
              </a:rPr>
              <a:t>20 hours</a:t>
            </a:r>
            <a:r>
              <a:rPr lang="en-US" dirty="0"/>
              <a:t> per week</a:t>
            </a:r>
          </a:p>
          <a:p>
            <a:endParaRPr lang="en-US" dirty="0"/>
          </a:p>
          <a:p>
            <a:r>
              <a:rPr lang="en-US" dirty="0"/>
              <a:t>International Student Center hold for registration</a:t>
            </a:r>
          </a:p>
          <a:p>
            <a:endParaRPr lang="en-US" dirty="0"/>
          </a:p>
          <a:p>
            <a:r>
              <a:rPr lang="en-US" dirty="0"/>
              <a:t>New MSCS students must contact ISC before class registration</a:t>
            </a:r>
          </a:p>
          <a:p>
            <a:endParaRPr lang="en-US" dirty="0"/>
          </a:p>
          <a:p>
            <a:r>
              <a:rPr lang="en-US" dirty="0"/>
              <a:t>Main contact: ISC</a:t>
            </a:r>
          </a:p>
          <a:p>
            <a:pPr marL="0" indent="0">
              <a:buNone/>
            </a:pPr>
            <a:endParaRPr lang="en-US" dirty="0"/>
          </a:p>
        </p:txBody>
      </p:sp>
    </p:spTree>
    <p:extLst>
      <p:ext uri="{BB962C8B-B14F-4D97-AF65-F5344CB8AC3E}">
        <p14:creationId xmlns:p14="http://schemas.microsoft.com/office/powerpoint/2010/main" val="100852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762C0B-5B4F-954C-8589-C6D4FB4851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65023" y="2987648"/>
            <a:ext cx="3163955" cy="2109303"/>
          </a:xfrm>
          <a:prstGeom prst="rect">
            <a:avLst/>
          </a:prstGeom>
        </p:spPr>
      </p:pic>
      <p:pic>
        <p:nvPicPr>
          <p:cNvPr id="7" name="Picture 6">
            <a:extLst>
              <a:ext uri="{FF2B5EF4-FFF2-40B4-BE49-F238E27FC236}">
                <a16:creationId xmlns:a16="http://schemas.microsoft.com/office/drawing/2014/main" id="{D1F1F7DC-4535-8E4D-9AD6-6D388EC535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109" y="397455"/>
            <a:ext cx="2523744" cy="1769364"/>
          </a:xfrm>
          <a:prstGeom prst="rect">
            <a:avLst/>
          </a:prstGeom>
        </p:spPr>
      </p:pic>
      <p:pic>
        <p:nvPicPr>
          <p:cNvPr id="8" name="Picture 8" descr="C:\Users\elarson\Downloads\IMG_2358.jpg">
            <a:extLst>
              <a:ext uri="{FF2B5EF4-FFF2-40B4-BE49-F238E27FC236}">
                <a16:creationId xmlns:a16="http://schemas.microsoft.com/office/drawing/2014/main" id="{79D10A97-6A1D-7044-AFD7-F447345B89D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57829" y="370785"/>
            <a:ext cx="2430272" cy="18227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0F450C9-AAC2-ED4C-B5F0-61F187EBA4EB}"/>
              </a:ext>
            </a:extLst>
          </p:cNvPr>
          <p:cNvSpPr txBox="1"/>
          <p:nvPr/>
        </p:nvSpPr>
        <p:spPr>
          <a:xfrm>
            <a:off x="281955" y="-3775"/>
            <a:ext cx="3563443" cy="369332"/>
          </a:xfrm>
          <a:prstGeom prst="rect">
            <a:avLst/>
          </a:prstGeom>
          <a:noFill/>
        </p:spPr>
        <p:txBody>
          <a:bodyPr wrap="square" rtlCol="0">
            <a:spAutoFit/>
          </a:bodyPr>
          <a:lstStyle/>
          <a:p>
            <a:r>
              <a:rPr lang="en-US" dirty="0">
                <a:latin typeface="Phosphate Inline" panose="02000506050000020004" pitchFamily="2" charset="77"/>
                <a:cs typeface="Phosphate Inline" panose="02000506050000020004" pitchFamily="2" charset="77"/>
              </a:rPr>
              <a:t>IT Architecture Competitions</a:t>
            </a:r>
          </a:p>
        </p:txBody>
      </p:sp>
      <p:sp>
        <p:nvSpPr>
          <p:cNvPr id="13" name="TextBox 12">
            <a:extLst>
              <a:ext uri="{FF2B5EF4-FFF2-40B4-BE49-F238E27FC236}">
                <a16:creationId xmlns:a16="http://schemas.microsoft.com/office/drawing/2014/main" id="{C73EC472-CF97-2B43-8FF8-171E8C5DD897}"/>
              </a:ext>
            </a:extLst>
          </p:cNvPr>
          <p:cNvSpPr txBox="1"/>
          <p:nvPr/>
        </p:nvSpPr>
        <p:spPr>
          <a:xfrm>
            <a:off x="2918640" y="2484999"/>
            <a:ext cx="3563443" cy="646331"/>
          </a:xfrm>
          <a:prstGeom prst="rect">
            <a:avLst/>
          </a:prstGeom>
          <a:noFill/>
        </p:spPr>
        <p:txBody>
          <a:bodyPr wrap="square" rtlCol="0">
            <a:spAutoFit/>
          </a:bodyPr>
          <a:lstStyle/>
          <a:p>
            <a:pPr algn="ctr"/>
            <a:r>
              <a:rPr lang="en-US" dirty="0">
                <a:latin typeface="Phosphate Inline" panose="02000506050000020004" pitchFamily="2" charset="77"/>
                <a:cs typeface="Phosphate Inline" panose="02000506050000020004" pitchFamily="2" charset="77"/>
              </a:rPr>
              <a:t>End of Year </a:t>
            </a:r>
            <a:br>
              <a:rPr lang="en-US" dirty="0">
                <a:latin typeface="Phosphate Inline" panose="02000506050000020004" pitchFamily="2" charset="77"/>
                <a:cs typeface="Phosphate Inline" panose="02000506050000020004" pitchFamily="2" charset="77"/>
              </a:rPr>
            </a:br>
            <a:r>
              <a:rPr lang="en-US" dirty="0">
                <a:latin typeface="Phosphate Inline" panose="02000506050000020004" pitchFamily="2" charset="77"/>
                <a:cs typeface="Phosphate Inline" panose="02000506050000020004" pitchFamily="2" charset="77"/>
              </a:rPr>
              <a:t>Celebrations and Awards</a:t>
            </a:r>
          </a:p>
        </p:txBody>
      </p:sp>
      <p:pic>
        <p:nvPicPr>
          <p:cNvPr id="4098" name="Picture 2" descr="a group of people posing for the camera">
            <a:extLst>
              <a:ext uri="{FF2B5EF4-FFF2-40B4-BE49-F238E27FC236}">
                <a16:creationId xmlns:a16="http://schemas.microsoft.com/office/drawing/2014/main" id="{77DF5DEF-9D6B-8540-A47B-5F8BBEEF0A5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99870" y="3202377"/>
            <a:ext cx="3085747" cy="176936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03ACECB-F1D9-F646-A760-84D5D74C0FA1}"/>
              </a:ext>
            </a:extLst>
          </p:cNvPr>
          <p:cNvSpPr txBox="1"/>
          <p:nvPr/>
        </p:nvSpPr>
        <p:spPr>
          <a:xfrm>
            <a:off x="-195741" y="2792016"/>
            <a:ext cx="3563443" cy="369332"/>
          </a:xfrm>
          <a:prstGeom prst="rect">
            <a:avLst/>
          </a:prstGeom>
          <a:noFill/>
        </p:spPr>
        <p:txBody>
          <a:bodyPr wrap="square" rtlCol="0">
            <a:spAutoFit/>
          </a:bodyPr>
          <a:lstStyle/>
          <a:p>
            <a:pPr algn="ctr"/>
            <a:r>
              <a:rPr lang="en-US" dirty="0">
                <a:latin typeface="Phosphate Inline" panose="02000506050000020004" pitchFamily="2" charset="77"/>
                <a:cs typeface="Phosphate Inline" panose="02000506050000020004" pitchFamily="2" charset="77"/>
              </a:rPr>
              <a:t>Personal Projects </a:t>
            </a:r>
          </a:p>
        </p:txBody>
      </p:sp>
      <p:pic>
        <p:nvPicPr>
          <p:cNvPr id="4100" name="Picture 4" descr="No alternative text description for this image">
            <a:extLst>
              <a:ext uri="{FF2B5EF4-FFF2-40B4-BE49-F238E27FC236}">
                <a16:creationId xmlns:a16="http://schemas.microsoft.com/office/drawing/2014/main" id="{E1AE3864-1BF2-5546-A55B-ED0898B9073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06809" y="616538"/>
            <a:ext cx="2922168" cy="219162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7A09D70-00A6-AC4E-8764-83C52F5DAD12}"/>
              </a:ext>
            </a:extLst>
          </p:cNvPr>
          <p:cNvSpPr txBox="1"/>
          <p:nvPr/>
        </p:nvSpPr>
        <p:spPr>
          <a:xfrm>
            <a:off x="5688101" y="180891"/>
            <a:ext cx="3563443" cy="369332"/>
          </a:xfrm>
          <a:prstGeom prst="rect">
            <a:avLst/>
          </a:prstGeom>
          <a:noFill/>
        </p:spPr>
        <p:txBody>
          <a:bodyPr wrap="square" rtlCol="0">
            <a:spAutoFit/>
          </a:bodyPr>
          <a:lstStyle/>
          <a:p>
            <a:pPr algn="ctr"/>
            <a:r>
              <a:rPr lang="en-US" dirty="0">
                <a:latin typeface="Phosphate Inline" panose="02000506050000020004" pitchFamily="2" charset="77"/>
                <a:cs typeface="Phosphate Inline" panose="02000506050000020004" pitchFamily="2" charset="77"/>
              </a:rPr>
              <a:t>Interview/Resume Workshops</a:t>
            </a:r>
          </a:p>
        </p:txBody>
      </p:sp>
      <p:pic>
        <p:nvPicPr>
          <p:cNvPr id="16" name="Picture 15">
            <a:extLst>
              <a:ext uri="{FF2B5EF4-FFF2-40B4-BE49-F238E27FC236}">
                <a16:creationId xmlns:a16="http://schemas.microsoft.com/office/drawing/2014/main" id="{F53A9B5B-356A-6041-A6E5-DB1E986DE6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35699" y="3190437"/>
            <a:ext cx="2771111" cy="1847407"/>
          </a:xfrm>
          <a:prstGeom prst="rect">
            <a:avLst/>
          </a:prstGeom>
        </p:spPr>
      </p:pic>
      <p:sp>
        <p:nvSpPr>
          <p:cNvPr id="21" name="TextBox 20">
            <a:extLst>
              <a:ext uri="{FF2B5EF4-FFF2-40B4-BE49-F238E27FC236}">
                <a16:creationId xmlns:a16="http://schemas.microsoft.com/office/drawing/2014/main" id="{9367EF67-DEB8-D54C-AD52-1827429595A5}"/>
              </a:ext>
            </a:extLst>
          </p:cNvPr>
          <p:cNvSpPr txBox="1"/>
          <p:nvPr/>
        </p:nvSpPr>
        <p:spPr>
          <a:xfrm>
            <a:off x="2872363" y="-11201"/>
            <a:ext cx="3563443" cy="369332"/>
          </a:xfrm>
          <a:prstGeom prst="rect">
            <a:avLst/>
          </a:prstGeom>
          <a:noFill/>
        </p:spPr>
        <p:txBody>
          <a:bodyPr wrap="square" rtlCol="0">
            <a:spAutoFit/>
          </a:bodyPr>
          <a:lstStyle/>
          <a:p>
            <a:pPr algn="ctr"/>
            <a:r>
              <a:rPr lang="en-US" dirty="0">
                <a:latin typeface="Phosphate Inline" panose="02000506050000020004" pitchFamily="2" charset="77"/>
                <a:cs typeface="Phosphate Inline" panose="02000506050000020004" pitchFamily="2" charset="77"/>
              </a:rPr>
              <a:t>Clubs</a:t>
            </a:r>
          </a:p>
        </p:txBody>
      </p:sp>
      <p:sp>
        <p:nvSpPr>
          <p:cNvPr id="2" name="Footer Placeholder 1">
            <a:extLst>
              <a:ext uri="{FF2B5EF4-FFF2-40B4-BE49-F238E27FC236}">
                <a16:creationId xmlns:a16="http://schemas.microsoft.com/office/drawing/2014/main" id="{10A54C2E-B9EB-1E4D-AB43-418C0D8F842F}"/>
              </a:ext>
            </a:extLst>
          </p:cNvPr>
          <p:cNvSpPr>
            <a:spLocks noGrp="1"/>
          </p:cNvSpPr>
          <p:nvPr>
            <p:ph type="ftr" sz="quarter" idx="11"/>
          </p:nvPr>
        </p:nvSpPr>
        <p:spPr/>
        <p:txBody>
          <a:bodyPr/>
          <a:lstStyle/>
          <a:p>
            <a:r>
              <a:rPr lang="en-US"/>
              <a:t>September 2020</a:t>
            </a:r>
          </a:p>
        </p:txBody>
      </p:sp>
    </p:spTree>
    <p:extLst>
      <p:ext uri="{BB962C8B-B14F-4D97-AF65-F5344CB8AC3E}">
        <p14:creationId xmlns:p14="http://schemas.microsoft.com/office/powerpoint/2010/main" val="1968162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50286" y="222922"/>
            <a:ext cx="1996413"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38" dirty="0">
                <a:ln w="11430"/>
                <a:effectLst>
                  <a:outerShdw blurRad="76200" dist="50800" dir="5400000" algn="tl" rotWithShape="0">
                    <a:srgbClr val="000000">
                      <a:alpha val="65000"/>
                    </a:srgbClr>
                  </a:outerShdw>
                </a:effectLst>
              </a:rPr>
              <a:t>Hackathons</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0137" y="833022"/>
            <a:ext cx="2199132" cy="1645920"/>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4129" y="120253"/>
            <a:ext cx="1627632" cy="2171700"/>
          </a:xfrm>
          <a:prstGeom prst="rect">
            <a:avLst/>
          </a:prstGeom>
        </p:spPr>
      </p:pic>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9985" y="896297"/>
            <a:ext cx="2007108" cy="1504188"/>
          </a:xfrm>
          <a:prstGeom prst="rect">
            <a:avLst/>
          </a:prstGeom>
        </p:spPr>
      </p:pic>
      <p:sp>
        <p:nvSpPr>
          <p:cNvPr id="2" name="AutoShape 2" descr="https://northcentralus1-mediap.svc.ms/transform/thumbnail?provider=spo&amp;inputFormat=jpg&amp;cs=fFNQTw&amp;docid=https%3A%2F%2Fredhawks-my.sharepoint.com%3A443%2F_api%2Fv2.0%2Fdrives%2Fb!CD6S_RTzgk281TsD4E1sapCu0fIn8XBMkSr2jENP9qvQaD7KSS4SRZf2HcyLQgf3%2Fitems%2F01L65BL3C2B2K64IO6FFAIQ6PMLZ7SCOGF%3Fversion%3DPublished&amp;encodeFailures=1&amp;ctag=%22c%3A%7BEE950E5A-DE21-4029-8879-EC5E7F2138C5%7D%2C1%22&amp;width=1920&amp;height=913&amp;srcWidth=&amp;srcHeight="/>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 name="AutoShape 4" descr="https://northcentralus1-mediap.svc.ms/transform/thumbnail?provider=spo&amp;inputFormat=jpg&amp;cs=fFNQTw&amp;docid=https%3A%2F%2Fredhawks-my.sharepoint.com%3A443%2F_api%2Fv2.0%2Fdrives%2Fb!CD6S_RTzgk281TsD4E1sapCu0fIn8XBMkSr2jENP9qvQaD7KSS4SRZf2HcyLQgf3%2Fitems%2F01L65BL3C2B2K64IO6FFAIQ6PMLZ7SCOGF%3Fversion%3DPublished&amp;encodeFailures=1&amp;ctag=%22c%3A%7BEE950E5A-DE21-4029-8879-EC5E7F2138C5%7D%2C1%22&amp;width=1920&amp;height=913&amp;srcWidth=&amp;srcHeight="/>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6" descr="https://northcentralus1-mediap.svc.ms/transform/thumbnail?provider=spo&amp;inputFormat=jpg&amp;cs=fFNQTw&amp;docid=https%3A%2F%2Fredhawks-my.sharepoint.com%3A443%2F_api%2Fv2.0%2Fdrives%2Fb!CD6S_RTzgk281TsD4E1sapCu0fIn8XBMkSr2jENP9qvQaD7KSS4SRZf2HcyLQgf3%2Fitems%2F01L65BL3C2B2K64IO6FFAIQ6PMLZ7SCOGF%3Fversion%3DPublished&amp;encodeFailures=1&amp;ctag=%22c%3A%7BEE950E5A-DE21-4029-8879-EC5E7F2138C5%7D%2C1%22&amp;width=1920&amp;height=913&amp;srcWidth=&amp;srcHeight="/>
          <p:cNvSpPr>
            <a:spLocks noChangeAspect="1" noChangeArrowheads="1"/>
          </p:cNvSpPr>
          <p:nvPr/>
        </p:nvSpPr>
        <p:spPr bwMode="auto">
          <a:xfrm>
            <a:off x="1488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31" name="Picture 7" descr="C:\Users\elarson\Downloads\IMG_056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38887" y="120253"/>
            <a:ext cx="2133113" cy="14220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3300EFD-0B44-994E-8DC0-465CD6756F46}"/>
              </a:ext>
            </a:extLst>
          </p:cNvPr>
          <p:cNvSpPr txBox="1"/>
          <p:nvPr/>
        </p:nvSpPr>
        <p:spPr>
          <a:xfrm>
            <a:off x="29646" y="334593"/>
            <a:ext cx="1996413"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38" dirty="0">
                <a:ln w="11430"/>
                <a:effectLst>
                  <a:outerShdw blurRad="76200" dist="50800" dir="5400000" algn="tl" rotWithShape="0">
                    <a:srgbClr val="000000">
                      <a:alpha val="65000"/>
                    </a:srgbClr>
                  </a:outerShdw>
                </a:effectLst>
              </a:rPr>
              <a:t>Seminars</a:t>
            </a:r>
          </a:p>
        </p:txBody>
      </p:sp>
      <p:pic>
        <p:nvPicPr>
          <p:cNvPr id="17" name="Picture 16">
            <a:extLst>
              <a:ext uri="{FF2B5EF4-FFF2-40B4-BE49-F238E27FC236}">
                <a16:creationId xmlns:a16="http://schemas.microsoft.com/office/drawing/2014/main" id="{4EA3FAB4-2312-C540-BAE6-3695C396C0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66854" y="3200408"/>
            <a:ext cx="2877146" cy="1918097"/>
          </a:xfrm>
          <a:prstGeom prst="rect">
            <a:avLst/>
          </a:prstGeom>
        </p:spPr>
      </p:pic>
      <p:pic>
        <p:nvPicPr>
          <p:cNvPr id="18" name="Picture 17">
            <a:extLst>
              <a:ext uri="{FF2B5EF4-FFF2-40B4-BE49-F238E27FC236}">
                <a16:creationId xmlns:a16="http://schemas.microsoft.com/office/drawing/2014/main" id="{4E8A65EC-07B5-0143-AE82-1EF64713DEC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46540" y="2733506"/>
            <a:ext cx="2877145" cy="1918097"/>
          </a:xfrm>
          <a:prstGeom prst="rect">
            <a:avLst/>
          </a:prstGeom>
        </p:spPr>
      </p:pic>
      <p:sp>
        <p:nvSpPr>
          <p:cNvPr id="19" name="TextBox 18">
            <a:extLst>
              <a:ext uri="{FF2B5EF4-FFF2-40B4-BE49-F238E27FC236}">
                <a16:creationId xmlns:a16="http://schemas.microsoft.com/office/drawing/2014/main" id="{A9AF1242-5DE7-EC4D-A3E0-D9DB3491B840}"/>
              </a:ext>
            </a:extLst>
          </p:cNvPr>
          <p:cNvSpPr txBox="1"/>
          <p:nvPr/>
        </p:nvSpPr>
        <p:spPr>
          <a:xfrm>
            <a:off x="6920395" y="2597577"/>
            <a:ext cx="1996413"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38" dirty="0" err="1">
                <a:ln w="11430"/>
                <a:effectLst>
                  <a:outerShdw blurRad="76200" dist="50800" dir="5400000" algn="tl" rotWithShape="0">
                    <a:srgbClr val="000000">
                      <a:alpha val="65000"/>
                    </a:srgbClr>
                  </a:outerShdw>
                </a:effectLst>
              </a:rPr>
              <a:t>CyberHawks</a:t>
            </a:r>
            <a:endParaRPr lang="en-US" sz="2400" b="1" spc="38" dirty="0">
              <a:ln w="11430"/>
              <a:effectLst>
                <a:outerShdw blurRad="76200" dist="50800" dir="5400000" algn="tl" rotWithShape="0">
                  <a:srgbClr val="000000">
                    <a:alpha val="65000"/>
                  </a:srgbClr>
                </a:outerShdw>
              </a:effectLst>
            </a:endParaRPr>
          </a:p>
        </p:txBody>
      </p:sp>
      <p:pic>
        <p:nvPicPr>
          <p:cNvPr id="25" name="Picture 24">
            <a:extLst>
              <a:ext uri="{FF2B5EF4-FFF2-40B4-BE49-F238E27FC236}">
                <a16:creationId xmlns:a16="http://schemas.microsoft.com/office/drawing/2014/main" id="{FB948F72-0B10-6E45-B685-E6DFAB544D4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 y="3160787"/>
            <a:ext cx="3376585" cy="1757238"/>
          </a:xfrm>
          <a:prstGeom prst="rect">
            <a:avLst/>
          </a:prstGeom>
        </p:spPr>
      </p:pic>
      <p:sp>
        <p:nvSpPr>
          <p:cNvPr id="27" name="TextBox 26">
            <a:extLst>
              <a:ext uri="{FF2B5EF4-FFF2-40B4-BE49-F238E27FC236}">
                <a16:creationId xmlns:a16="http://schemas.microsoft.com/office/drawing/2014/main" id="{B083910C-C396-A842-A5BE-4B9DE66B5764}"/>
              </a:ext>
            </a:extLst>
          </p:cNvPr>
          <p:cNvSpPr txBox="1"/>
          <p:nvPr/>
        </p:nvSpPr>
        <p:spPr>
          <a:xfrm>
            <a:off x="0" y="2631555"/>
            <a:ext cx="1996413"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38" dirty="0">
                <a:ln w="11430"/>
                <a:effectLst>
                  <a:outerShdw blurRad="76200" dist="50800" dir="5400000" algn="tl" rotWithShape="0">
                    <a:srgbClr val="000000">
                      <a:alpha val="65000"/>
                    </a:srgbClr>
                  </a:outerShdw>
                </a:effectLst>
              </a:rPr>
              <a:t>Visiting F5</a:t>
            </a:r>
          </a:p>
        </p:txBody>
      </p:sp>
    </p:spTree>
    <p:extLst>
      <p:ext uri="{BB962C8B-B14F-4D97-AF65-F5344CB8AC3E}">
        <p14:creationId xmlns:p14="http://schemas.microsoft.com/office/powerpoint/2010/main" val="2860681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481B5-90FF-9D4E-938B-CF4D4A5410C8}"/>
              </a:ext>
            </a:extLst>
          </p:cNvPr>
          <p:cNvSpPr>
            <a:spLocks noGrp="1"/>
          </p:cNvSpPr>
          <p:nvPr>
            <p:ph type="title"/>
          </p:nvPr>
        </p:nvSpPr>
        <p:spPr>
          <a:xfrm>
            <a:off x="457200" y="0"/>
            <a:ext cx="8229600" cy="857250"/>
          </a:xfrm>
        </p:spPr>
        <p:txBody>
          <a:bodyPr>
            <a:normAutofit/>
          </a:bodyPr>
          <a:lstStyle/>
          <a:p>
            <a:r>
              <a:rPr lang="en-US" dirty="0"/>
              <a:t>Women in Tech</a:t>
            </a:r>
          </a:p>
        </p:txBody>
      </p:sp>
      <p:pic>
        <p:nvPicPr>
          <p:cNvPr id="5122" name="Picture 2" descr="No alternative text description for this image">
            <a:extLst>
              <a:ext uri="{FF2B5EF4-FFF2-40B4-BE49-F238E27FC236}">
                <a16:creationId xmlns:a16="http://schemas.microsoft.com/office/drawing/2014/main" id="{3873C9A1-7A9C-3B44-8DB4-CB424E0BDCC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672584"/>
            <a:ext cx="3407736" cy="2670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55105DF-50EB-F64F-A888-40E64218F3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5516" y="2491301"/>
            <a:ext cx="3407736" cy="2556766"/>
          </a:xfrm>
          <a:prstGeom prst="rect">
            <a:avLst/>
          </a:prstGeom>
        </p:spPr>
      </p:pic>
      <p:sp>
        <p:nvSpPr>
          <p:cNvPr id="7" name="TextBox 6">
            <a:extLst>
              <a:ext uri="{FF2B5EF4-FFF2-40B4-BE49-F238E27FC236}">
                <a16:creationId xmlns:a16="http://schemas.microsoft.com/office/drawing/2014/main" id="{12494A84-A8B0-6A48-BE14-08B9C9F556EF}"/>
              </a:ext>
            </a:extLst>
          </p:cNvPr>
          <p:cNvSpPr txBox="1"/>
          <p:nvPr/>
        </p:nvSpPr>
        <p:spPr>
          <a:xfrm>
            <a:off x="7847953" y="672584"/>
            <a:ext cx="2347546" cy="369332"/>
          </a:xfrm>
          <a:prstGeom prst="rect">
            <a:avLst/>
          </a:prstGeom>
          <a:noFill/>
        </p:spPr>
        <p:txBody>
          <a:bodyPr wrap="square" rtlCol="0">
            <a:spAutoFit/>
          </a:bodyPr>
          <a:lstStyle/>
          <a:p>
            <a:r>
              <a:rPr lang="en-US" dirty="0">
                <a:solidFill>
                  <a:srgbClr val="FF0000"/>
                </a:solidFill>
              </a:rPr>
              <a:t>@ GHC </a:t>
            </a:r>
          </a:p>
        </p:txBody>
      </p:sp>
      <p:pic>
        <p:nvPicPr>
          <p:cNvPr id="8" name="Picture 7">
            <a:extLst>
              <a:ext uri="{FF2B5EF4-FFF2-40B4-BE49-F238E27FC236}">
                <a16:creationId xmlns:a16="http://schemas.microsoft.com/office/drawing/2014/main" id="{68C722CB-F38A-9D49-870D-DDC8CB8059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0257" y="964798"/>
            <a:ext cx="3865026" cy="2898770"/>
          </a:xfrm>
          <a:prstGeom prst="rect">
            <a:avLst/>
          </a:prstGeom>
        </p:spPr>
      </p:pic>
    </p:spTree>
    <p:extLst>
      <p:ext uri="{BB962C8B-B14F-4D97-AF65-F5344CB8AC3E}">
        <p14:creationId xmlns:p14="http://schemas.microsoft.com/office/powerpoint/2010/main" val="387916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26D259-1597-F84D-BBB0-6A01E4CA48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69" y="304450"/>
            <a:ext cx="1786456" cy="2381942"/>
          </a:xfrm>
          <a:prstGeom prst="rect">
            <a:avLst/>
          </a:prstGeom>
        </p:spPr>
      </p:pic>
      <p:pic>
        <p:nvPicPr>
          <p:cNvPr id="3" name="Picture 2">
            <a:extLst>
              <a:ext uri="{FF2B5EF4-FFF2-40B4-BE49-F238E27FC236}">
                <a16:creationId xmlns:a16="http://schemas.microsoft.com/office/drawing/2014/main" id="{57011CCD-307A-324F-817C-7F416F71A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0446" y="190206"/>
            <a:ext cx="3270037" cy="1403498"/>
          </a:xfrm>
          <a:prstGeom prst="rect">
            <a:avLst/>
          </a:prstGeom>
        </p:spPr>
      </p:pic>
      <p:pic>
        <p:nvPicPr>
          <p:cNvPr id="4" name="Picture 3">
            <a:extLst>
              <a:ext uri="{FF2B5EF4-FFF2-40B4-BE49-F238E27FC236}">
                <a16:creationId xmlns:a16="http://schemas.microsoft.com/office/drawing/2014/main" id="{98409B83-E29F-6C4C-89C7-581A0A7359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7042" y="2624934"/>
            <a:ext cx="1939092" cy="2497206"/>
          </a:xfrm>
          <a:prstGeom prst="rect">
            <a:avLst/>
          </a:prstGeom>
        </p:spPr>
      </p:pic>
      <p:pic>
        <p:nvPicPr>
          <p:cNvPr id="5" name="Picture 4">
            <a:extLst>
              <a:ext uri="{FF2B5EF4-FFF2-40B4-BE49-F238E27FC236}">
                <a16:creationId xmlns:a16="http://schemas.microsoft.com/office/drawing/2014/main" id="{2D817A7A-5733-4D44-998A-0B206A71B0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242" y="2966407"/>
            <a:ext cx="2663436" cy="2057400"/>
          </a:xfrm>
          <a:prstGeom prst="rect">
            <a:avLst/>
          </a:prstGeom>
        </p:spPr>
      </p:pic>
      <p:pic>
        <p:nvPicPr>
          <p:cNvPr id="6" name="Picture 5">
            <a:extLst>
              <a:ext uri="{FF2B5EF4-FFF2-40B4-BE49-F238E27FC236}">
                <a16:creationId xmlns:a16="http://schemas.microsoft.com/office/drawing/2014/main" id="{FAB182ED-0E53-B24F-BE8F-FA35B16DE5F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39354" y="805707"/>
            <a:ext cx="2156780" cy="1169611"/>
          </a:xfrm>
          <a:prstGeom prst="rect">
            <a:avLst/>
          </a:prstGeom>
        </p:spPr>
      </p:pic>
      <p:pic>
        <p:nvPicPr>
          <p:cNvPr id="3076" name="Picture 4" descr="No alternative text description for this image">
            <a:extLst>
              <a:ext uri="{FF2B5EF4-FFF2-40B4-BE49-F238E27FC236}">
                <a16:creationId xmlns:a16="http://schemas.microsoft.com/office/drawing/2014/main" id="{2BC9B027-9B67-B94A-8FE3-C55CD994542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297231" y="-133535"/>
            <a:ext cx="1788368" cy="38064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screenshot of a cell phone&#10;&#10;Description automatically generated">
            <a:extLst>
              <a:ext uri="{FF2B5EF4-FFF2-40B4-BE49-F238E27FC236}">
                <a16:creationId xmlns:a16="http://schemas.microsoft.com/office/drawing/2014/main" id="{56432DCA-0031-BF4A-A30A-3A16D81B276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49463" y="1742525"/>
            <a:ext cx="1870788" cy="2497206"/>
          </a:xfrm>
          <a:prstGeom prst="rect">
            <a:avLst/>
          </a:prstGeom>
        </p:spPr>
      </p:pic>
      <p:pic>
        <p:nvPicPr>
          <p:cNvPr id="3074" name="Picture 2" descr="No alternative text description for this image">
            <a:extLst>
              <a:ext uri="{FF2B5EF4-FFF2-40B4-BE49-F238E27FC236}">
                <a16:creationId xmlns:a16="http://schemas.microsoft.com/office/drawing/2014/main" id="{DDA306A3-4B20-A041-BB44-25EB976B6D2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266147" y="3145359"/>
            <a:ext cx="2990895" cy="182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490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ajUbRVW1Sye_4hqpZi3bqe0YLvl-Xs03YzxSkrcqmJc-XhWxaVQ"/>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93257" y="1204467"/>
            <a:ext cx="2578894" cy="256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58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C505-BD51-41DB-ADCC-375EDB2BA252}"/>
              </a:ext>
            </a:extLst>
          </p:cNvPr>
          <p:cNvSpPr>
            <a:spLocks noGrp="1"/>
          </p:cNvSpPr>
          <p:nvPr>
            <p:ph type="title"/>
          </p:nvPr>
        </p:nvSpPr>
        <p:spPr/>
        <p:txBody>
          <a:bodyPr/>
          <a:lstStyle/>
          <a:p>
            <a:r>
              <a:rPr lang="en-US" dirty="0"/>
              <a:t>Minimum Credits for Degrees</a:t>
            </a:r>
          </a:p>
        </p:txBody>
      </p:sp>
      <p:graphicFrame>
        <p:nvGraphicFramePr>
          <p:cNvPr id="5" name="Table 5">
            <a:extLst>
              <a:ext uri="{FF2B5EF4-FFF2-40B4-BE49-F238E27FC236}">
                <a16:creationId xmlns:a16="http://schemas.microsoft.com/office/drawing/2014/main" id="{0809A082-8316-4039-8DE1-7802589E2792}"/>
              </a:ext>
            </a:extLst>
          </p:cNvPr>
          <p:cNvGraphicFramePr>
            <a:graphicFrameLocks noGrp="1"/>
          </p:cNvGraphicFramePr>
          <p:nvPr>
            <p:ph idx="1"/>
            <p:extLst>
              <p:ext uri="{D42A27DB-BD31-4B8C-83A1-F6EECF244321}">
                <p14:modId xmlns:p14="http://schemas.microsoft.com/office/powerpoint/2010/main" val="2096568705"/>
              </p:ext>
            </p:extLst>
          </p:nvPr>
        </p:nvGraphicFramePr>
        <p:xfrm>
          <a:off x="1177159" y="1472508"/>
          <a:ext cx="6411312" cy="1463040"/>
        </p:xfrm>
        <a:graphic>
          <a:graphicData uri="http://schemas.openxmlformats.org/drawingml/2006/table">
            <a:tbl>
              <a:tblPr firstRow="1" bandRow="1">
                <a:tableStyleId>{5940675A-B579-460E-94D1-54222C63F5DA}</a:tableStyleId>
              </a:tblPr>
              <a:tblGrid>
                <a:gridCol w="3205656">
                  <a:extLst>
                    <a:ext uri="{9D8B030D-6E8A-4147-A177-3AD203B41FA5}">
                      <a16:colId xmlns:a16="http://schemas.microsoft.com/office/drawing/2014/main" val="2951476631"/>
                    </a:ext>
                  </a:extLst>
                </a:gridCol>
                <a:gridCol w="3205656">
                  <a:extLst>
                    <a:ext uri="{9D8B030D-6E8A-4147-A177-3AD203B41FA5}">
                      <a16:colId xmlns:a16="http://schemas.microsoft.com/office/drawing/2014/main" val="500896720"/>
                    </a:ext>
                  </a:extLst>
                </a:gridCol>
              </a:tblGrid>
              <a:tr h="345057">
                <a:tc>
                  <a:txBody>
                    <a:bodyPr/>
                    <a:lstStyle/>
                    <a:p>
                      <a:pPr algn="ctr"/>
                      <a:r>
                        <a:rPr lang="en-US" b="1" dirty="0"/>
                        <a:t>MSCS Program Options</a:t>
                      </a:r>
                    </a:p>
                  </a:txBody>
                  <a:tcPr/>
                </a:tc>
                <a:tc>
                  <a:txBody>
                    <a:bodyPr/>
                    <a:lstStyle/>
                    <a:p>
                      <a:pPr algn="ctr"/>
                      <a:r>
                        <a:rPr lang="en-US" b="1" dirty="0"/>
                        <a:t>Minimum Credits</a:t>
                      </a:r>
                    </a:p>
                  </a:txBody>
                  <a:tcPr/>
                </a:tc>
                <a:extLst>
                  <a:ext uri="{0D108BD9-81ED-4DB2-BD59-A6C34878D82A}">
                    <a16:rowId xmlns:a16="http://schemas.microsoft.com/office/drawing/2014/main" val="3972968411"/>
                  </a:ext>
                </a:extLst>
              </a:tr>
              <a:tr h="345057">
                <a:tc>
                  <a:txBody>
                    <a:bodyPr/>
                    <a:lstStyle/>
                    <a:p>
                      <a:pPr algn="ctr"/>
                      <a:r>
                        <a:rPr lang="en-US" dirty="0"/>
                        <a:t>General Option</a:t>
                      </a:r>
                    </a:p>
                  </a:txBody>
                  <a:tcPr/>
                </a:tc>
                <a:tc>
                  <a:txBody>
                    <a:bodyPr/>
                    <a:lstStyle/>
                    <a:p>
                      <a:pPr algn="ctr"/>
                      <a:r>
                        <a:rPr lang="en-US" dirty="0"/>
                        <a:t>45</a:t>
                      </a:r>
                    </a:p>
                  </a:txBody>
                  <a:tcPr/>
                </a:tc>
                <a:extLst>
                  <a:ext uri="{0D108BD9-81ED-4DB2-BD59-A6C34878D82A}">
                    <a16:rowId xmlns:a16="http://schemas.microsoft.com/office/drawing/2014/main" val="2915251345"/>
                  </a:ext>
                </a:extLst>
              </a:tr>
              <a:tr h="345057">
                <a:tc>
                  <a:txBody>
                    <a:bodyPr/>
                    <a:lstStyle/>
                    <a:p>
                      <a:pPr algn="ctr"/>
                      <a:r>
                        <a:rPr lang="en-US" dirty="0"/>
                        <a:t>DS Specialization</a:t>
                      </a:r>
                    </a:p>
                  </a:txBody>
                  <a:tcPr/>
                </a:tc>
                <a:tc>
                  <a:txBody>
                    <a:bodyPr/>
                    <a:lstStyle/>
                    <a:p>
                      <a:pPr algn="ctr"/>
                      <a:r>
                        <a:rPr lang="en-US" dirty="0"/>
                        <a:t>49*</a:t>
                      </a:r>
                    </a:p>
                  </a:txBody>
                  <a:tcPr/>
                </a:tc>
                <a:extLst>
                  <a:ext uri="{0D108BD9-81ED-4DB2-BD59-A6C34878D82A}">
                    <a16:rowId xmlns:a16="http://schemas.microsoft.com/office/drawing/2014/main" val="2920478158"/>
                  </a:ext>
                </a:extLst>
              </a:tr>
              <a:tr h="345057">
                <a:tc>
                  <a:txBody>
                    <a:bodyPr/>
                    <a:lstStyle/>
                    <a:p>
                      <a:pPr algn="ctr"/>
                      <a:r>
                        <a:rPr lang="en-US" dirty="0"/>
                        <a:t>SE Specialization</a:t>
                      </a:r>
                    </a:p>
                  </a:txBody>
                  <a:tcPr/>
                </a:tc>
                <a:tc>
                  <a:txBody>
                    <a:bodyPr/>
                    <a:lstStyle/>
                    <a:p>
                      <a:pPr algn="ctr"/>
                      <a:r>
                        <a:rPr lang="en-US" dirty="0"/>
                        <a:t>48</a:t>
                      </a:r>
                    </a:p>
                  </a:txBody>
                  <a:tcPr/>
                </a:tc>
                <a:extLst>
                  <a:ext uri="{0D108BD9-81ED-4DB2-BD59-A6C34878D82A}">
                    <a16:rowId xmlns:a16="http://schemas.microsoft.com/office/drawing/2014/main" val="2075064959"/>
                  </a:ext>
                </a:extLst>
              </a:tr>
            </a:tbl>
          </a:graphicData>
        </a:graphic>
      </p:graphicFrame>
      <p:sp>
        <p:nvSpPr>
          <p:cNvPr id="6" name="TextBox 5">
            <a:extLst>
              <a:ext uri="{FF2B5EF4-FFF2-40B4-BE49-F238E27FC236}">
                <a16:creationId xmlns:a16="http://schemas.microsoft.com/office/drawing/2014/main" id="{85E985C1-D854-4EA0-8BF5-B69D0E2F5850}"/>
              </a:ext>
            </a:extLst>
          </p:cNvPr>
          <p:cNvSpPr txBox="1"/>
          <p:nvPr/>
        </p:nvSpPr>
        <p:spPr>
          <a:xfrm>
            <a:off x="579309" y="3331779"/>
            <a:ext cx="8155767" cy="646331"/>
          </a:xfrm>
          <a:prstGeom prst="rect">
            <a:avLst/>
          </a:prstGeom>
          <a:noFill/>
        </p:spPr>
        <p:txBody>
          <a:bodyPr wrap="square" rtlCol="0">
            <a:spAutoFit/>
          </a:bodyPr>
          <a:lstStyle/>
          <a:p>
            <a:r>
              <a:rPr lang="en-US" sz="1800" dirty="0">
                <a:effectLst/>
                <a:latin typeface="Calibri" panose="020F0502020204030204" pitchFamily="34" charset="0"/>
                <a:ea typeface="DengXian" panose="02010600030101010101" pitchFamily="2" charset="-122"/>
                <a:cs typeface="Times New Roman" panose="02020603050405020304" pitchFamily="18" charset="0"/>
              </a:rPr>
              <a:t>* Students who have taken </a:t>
            </a:r>
            <a:r>
              <a:rPr lang="en-US" sz="1800" u="sng" dirty="0">
                <a:effectLst/>
                <a:latin typeface="Calibri" panose="020F0502020204030204" pitchFamily="34" charset="0"/>
                <a:ea typeface="DengXian" panose="02010600030101010101" pitchFamily="2" charset="-122"/>
                <a:cs typeface="Times New Roman" panose="02020603050405020304" pitchFamily="18" charset="0"/>
              </a:rPr>
              <a:t>calculus-based probability</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and </a:t>
            </a:r>
            <a:r>
              <a:rPr lang="en-US" sz="1800" u="sng" dirty="0">
                <a:effectLst/>
                <a:latin typeface="Calibri" panose="020F0502020204030204" pitchFamily="34" charset="0"/>
                <a:ea typeface="DengXian" panose="02010600030101010101" pitchFamily="2" charset="-122"/>
                <a:cs typeface="Times New Roman" panose="02020603050405020304" pitchFamily="18" charset="0"/>
              </a:rPr>
              <a:t>linear algebra</a:t>
            </a:r>
            <a:r>
              <a:rPr lang="en-US" sz="1800" dirty="0">
                <a:effectLst/>
                <a:latin typeface="Calibri" panose="020F0502020204030204" pitchFamily="34" charset="0"/>
                <a:ea typeface="DengXian" panose="02010600030101010101" pitchFamily="2" charset="-122"/>
                <a:cs typeface="Times New Roman" panose="02020603050405020304" pitchFamily="18" charset="0"/>
              </a:rPr>
              <a:t> can be waived from MATH 5315 and reduce the overall required credits for the degree to 46.</a:t>
            </a:r>
            <a:endParaRPr lang="en-US" dirty="0"/>
          </a:p>
        </p:txBody>
      </p:sp>
    </p:spTree>
    <p:extLst>
      <p:ext uri="{BB962C8B-B14F-4D97-AF65-F5344CB8AC3E}">
        <p14:creationId xmlns:p14="http://schemas.microsoft.com/office/powerpoint/2010/main" val="403923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600200"/>
            <a:ext cx="6172200" cy="857250"/>
          </a:xfrm>
        </p:spPr>
        <p:txBody>
          <a:bodyPr>
            <a:normAutofit/>
          </a:bodyPr>
          <a:lstStyle/>
          <a:p>
            <a:r>
              <a:rPr lang="en-US" dirty="0"/>
              <a:t>MSCS General</a:t>
            </a:r>
            <a:endParaRPr lang="en-US" i="1" dirty="0"/>
          </a:p>
        </p:txBody>
      </p:sp>
    </p:spTree>
    <p:extLst>
      <p:ext uri="{BB962C8B-B14F-4D97-AF65-F5344CB8AC3E}">
        <p14:creationId xmlns:p14="http://schemas.microsoft.com/office/powerpoint/2010/main" val="3396498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Isosceles Triangle 32"/>
          <p:cNvSpPr/>
          <p:nvPr/>
        </p:nvSpPr>
        <p:spPr>
          <a:xfrm>
            <a:off x="583323" y="31474"/>
            <a:ext cx="6164317" cy="2982236"/>
          </a:xfrm>
          <a:prstGeom prst="triangle">
            <a:avLst/>
          </a:prstGeom>
          <a:noFill/>
          <a:ln w="127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ounded Rectangle 5"/>
          <p:cNvSpPr/>
          <p:nvPr/>
        </p:nvSpPr>
        <p:spPr>
          <a:xfrm>
            <a:off x="3358033" y="3818334"/>
            <a:ext cx="853168" cy="626417"/>
          </a:xfrm>
          <a:prstGeom prst="roundRect">
            <a:avLst/>
          </a:prstGeom>
          <a:solidFill>
            <a:srgbClr val="FFB600"/>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Applied Algorithms</a:t>
            </a:r>
          </a:p>
          <a:p>
            <a:pPr algn="ctr"/>
            <a:r>
              <a:rPr lang="en-US" sz="788" b="1" dirty="0">
                <a:solidFill>
                  <a:schemeClr val="tx1"/>
                </a:solidFill>
              </a:rPr>
              <a:t>CPSC 5600/5610</a:t>
            </a:r>
            <a:endParaRPr lang="en-US" sz="900" b="1" dirty="0">
              <a:solidFill>
                <a:schemeClr val="tx1"/>
              </a:solidFill>
            </a:endParaRPr>
          </a:p>
        </p:txBody>
      </p:sp>
      <p:sp>
        <p:nvSpPr>
          <p:cNvPr id="7" name="Rounded Rectangle 6"/>
          <p:cNvSpPr/>
          <p:nvPr/>
        </p:nvSpPr>
        <p:spPr>
          <a:xfrm>
            <a:off x="2488639" y="3829050"/>
            <a:ext cx="817245" cy="626417"/>
          </a:xfrm>
          <a:prstGeom prst="roundRect">
            <a:avLst/>
          </a:prstGeom>
          <a:noFill/>
          <a:ln>
            <a:solidFill>
              <a:srgbClr val="088099"/>
            </a:solidFill>
          </a:ln>
          <a:effectLst>
            <a:outerShdw blurRad="50800"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Software Arch. &amp; Design</a:t>
            </a:r>
          </a:p>
          <a:p>
            <a:pPr algn="ctr"/>
            <a:r>
              <a:rPr lang="en-US" sz="900" b="1" dirty="0">
                <a:solidFill>
                  <a:schemeClr val="tx1"/>
                </a:solidFill>
              </a:rPr>
              <a:t>CPSC 5200</a:t>
            </a:r>
          </a:p>
        </p:txBody>
      </p:sp>
      <p:sp>
        <p:nvSpPr>
          <p:cNvPr id="8" name="Rounded Rectangle 7"/>
          <p:cNvSpPr/>
          <p:nvPr/>
        </p:nvSpPr>
        <p:spPr>
          <a:xfrm>
            <a:off x="4263349" y="3818333"/>
            <a:ext cx="823001" cy="626417"/>
          </a:xfrm>
          <a:prstGeom prst="roundRect">
            <a:avLst/>
          </a:prstGeom>
          <a:solidFill>
            <a:srgbClr val="EF4135"/>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Systems</a:t>
            </a:r>
          </a:p>
          <a:p>
            <a:pPr algn="ctr"/>
            <a:r>
              <a:rPr lang="en-US" sz="788" b="1" dirty="0">
                <a:solidFill>
                  <a:schemeClr val="bg1"/>
                </a:solidFill>
              </a:rPr>
              <a:t>CPSC 5510/5520</a:t>
            </a:r>
            <a:endParaRPr lang="en-US" sz="825" b="1" dirty="0">
              <a:solidFill>
                <a:schemeClr val="bg1"/>
              </a:solidFill>
            </a:endParaRPr>
          </a:p>
        </p:txBody>
      </p:sp>
      <p:sp>
        <p:nvSpPr>
          <p:cNvPr id="9" name="Rounded Rectangle 8"/>
          <p:cNvSpPr/>
          <p:nvPr/>
        </p:nvSpPr>
        <p:spPr>
          <a:xfrm>
            <a:off x="780875" y="3829049"/>
            <a:ext cx="782711" cy="626417"/>
          </a:xfrm>
          <a:prstGeom prst="roundRect">
            <a:avLst/>
          </a:prstGeom>
          <a:noFill/>
          <a:ln>
            <a:solidFill>
              <a:srgbClr val="088099"/>
            </a:solidFill>
          </a:ln>
          <a:effectLst>
            <a:outerShdw blurRad="50800" dist="38100" sx="1000" sy="1000" algn="tl" rotWithShape="0">
              <a:prstClr val="black"/>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Ethics </a:t>
            </a:r>
          </a:p>
          <a:p>
            <a:pPr algn="ctr"/>
            <a:r>
              <a:rPr lang="en-US" sz="900" b="1" dirty="0">
                <a:solidFill>
                  <a:schemeClr val="tx1"/>
                </a:solidFill>
              </a:rPr>
              <a:t>CPSC 5800</a:t>
            </a:r>
          </a:p>
          <a:p>
            <a:pPr algn="ctr"/>
            <a:r>
              <a:rPr lang="en-US" sz="900" b="1" dirty="0">
                <a:solidFill>
                  <a:schemeClr val="tx1"/>
                </a:solidFill>
                <a:effectLst>
                  <a:glow rad="12700">
                    <a:schemeClr val="accent1">
                      <a:alpha val="40000"/>
                    </a:schemeClr>
                  </a:glow>
                </a:effectLst>
              </a:rPr>
              <a:t>(2)</a:t>
            </a:r>
          </a:p>
        </p:txBody>
      </p:sp>
      <p:sp>
        <p:nvSpPr>
          <p:cNvPr id="10" name="Rounded Rectangle 9"/>
          <p:cNvSpPr/>
          <p:nvPr/>
        </p:nvSpPr>
        <p:spPr>
          <a:xfrm>
            <a:off x="5138499" y="3818332"/>
            <a:ext cx="1033701" cy="626417"/>
          </a:xfrm>
          <a:prstGeom prst="roundRect">
            <a:avLst/>
          </a:prstGeom>
          <a:solidFill>
            <a:srgbClr val="088099"/>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Software Development</a:t>
            </a:r>
          </a:p>
          <a:p>
            <a:pPr algn="ctr"/>
            <a:r>
              <a:rPr lang="en-US" sz="788" b="1" dirty="0">
                <a:solidFill>
                  <a:schemeClr val="bg1"/>
                </a:solidFill>
              </a:rPr>
              <a:t>CPSC 5240/5250/5300</a:t>
            </a:r>
          </a:p>
          <a:p>
            <a:pPr algn="ctr"/>
            <a:r>
              <a:rPr lang="en-US" sz="788" b="1" dirty="0">
                <a:solidFill>
                  <a:schemeClr val="bg1"/>
                </a:solidFill>
              </a:rPr>
              <a:t>/5400/5700</a:t>
            </a:r>
            <a:endParaRPr lang="en-US" sz="825" b="1" dirty="0">
              <a:solidFill>
                <a:schemeClr val="bg1"/>
              </a:solidFill>
            </a:endParaRPr>
          </a:p>
        </p:txBody>
      </p:sp>
      <p:sp>
        <p:nvSpPr>
          <p:cNvPr id="11" name="Rounded Rectangle 10"/>
          <p:cNvSpPr/>
          <p:nvPr/>
        </p:nvSpPr>
        <p:spPr>
          <a:xfrm>
            <a:off x="1533120" y="3157228"/>
            <a:ext cx="1939018" cy="548146"/>
          </a:xfrm>
          <a:prstGeom prst="roundRect">
            <a:avLst/>
          </a:prstGeom>
          <a:noFill/>
          <a:ln>
            <a:solidFill>
              <a:srgbClr val="088099"/>
            </a:solidFill>
          </a:ln>
          <a:effectLst>
            <a:outerShdw blurRad="50800" dist="38100" sx="1000" sy="1000" algn="tl" rotWithShape="0">
              <a:prstClr val="black"/>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u="sng" dirty="0">
                <a:solidFill>
                  <a:srgbClr val="EF4135"/>
                </a:solidFill>
                <a:effectLst>
                  <a:glow rad="12700">
                    <a:schemeClr val="accent1">
                      <a:alpha val="40000"/>
                    </a:schemeClr>
                  </a:glow>
                </a:effectLst>
              </a:rPr>
              <a:t>Course option</a:t>
            </a:r>
          </a:p>
          <a:p>
            <a:pPr algn="ctr"/>
            <a:r>
              <a:rPr lang="en-US" sz="1050" b="1" dirty="0">
                <a:solidFill>
                  <a:srgbClr val="EF4135"/>
                </a:solidFill>
                <a:effectLst>
                  <a:glow rad="12700">
                    <a:schemeClr val="accent1">
                      <a:alpha val="40000"/>
                    </a:schemeClr>
                  </a:glow>
                </a:effectLst>
              </a:rPr>
              <a:t>CPSC 5890 Seminar (</a:t>
            </a:r>
            <a:r>
              <a:rPr lang="en-US" sz="1050" b="1" dirty="0">
                <a:solidFill>
                  <a:schemeClr val="tx1"/>
                </a:solidFill>
                <a:effectLst>
                  <a:glow rad="12700">
                    <a:schemeClr val="accent1">
                      <a:alpha val="40000"/>
                    </a:schemeClr>
                  </a:glow>
                </a:effectLst>
              </a:rPr>
              <a:t>B- or better</a:t>
            </a:r>
            <a:r>
              <a:rPr lang="en-US" sz="1050" b="1" dirty="0">
                <a:solidFill>
                  <a:srgbClr val="EF4135"/>
                </a:solidFill>
                <a:effectLst>
                  <a:glow rad="12700">
                    <a:schemeClr val="accent1">
                      <a:alpha val="40000"/>
                    </a:schemeClr>
                  </a:glow>
                </a:effectLst>
              </a:rPr>
              <a:t>) + one CPSC elective</a:t>
            </a:r>
            <a:endParaRPr lang="en-US" sz="1350" b="1" dirty="0">
              <a:solidFill>
                <a:srgbClr val="EF4135"/>
              </a:solidFill>
              <a:effectLst>
                <a:glow rad="12700">
                  <a:schemeClr val="accent1">
                    <a:alpha val="40000"/>
                  </a:schemeClr>
                </a:glow>
              </a:effectLst>
            </a:endParaRPr>
          </a:p>
        </p:txBody>
      </p:sp>
      <p:sp>
        <p:nvSpPr>
          <p:cNvPr id="12" name="Rounded Rectangle 11"/>
          <p:cNvSpPr/>
          <p:nvPr/>
        </p:nvSpPr>
        <p:spPr>
          <a:xfrm>
            <a:off x="4167869" y="3122107"/>
            <a:ext cx="2057400" cy="548146"/>
          </a:xfrm>
          <a:prstGeom prst="roundRect">
            <a:avLst/>
          </a:prstGeom>
          <a:noFill/>
          <a:ln>
            <a:solidFill>
              <a:srgbClr val="088099"/>
            </a:solidFill>
          </a:ln>
          <a:effectLst>
            <a:outerShdw blurRad="50800" dist="38100" sx="1000" sy="1000" algn="tl" rotWithShape="0">
              <a:prstClr val="black"/>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u="sng" dirty="0">
                <a:solidFill>
                  <a:srgbClr val="088099"/>
                </a:solidFill>
                <a:effectLst>
                  <a:glow rad="12700">
                    <a:schemeClr val="accent1">
                      <a:alpha val="40000"/>
                    </a:schemeClr>
                  </a:glow>
                </a:effectLst>
              </a:rPr>
              <a:t>Research option</a:t>
            </a:r>
          </a:p>
          <a:p>
            <a:pPr algn="ctr"/>
            <a:r>
              <a:rPr lang="en-US" sz="1050" b="1" dirty="0">
                <a:solidFill>
                  <a:srgbClr val="088099"/>
                </a:solidFill>
                <a:effectLst>
                  <a:glow rad="12700">
                    <a:schemeClr val="accent1">
                      <a:alpha val="40000"/>
                    </a:schemeClr>
                  </a:glow>
                </a:effectLst>
              </a:rPr>
              <a:t>CPSC 5990 Graduate Research Project (</a:t>
            </a:r>
            <a:r>
              <a:rPr lang="en-US" sz="1050" b="1" dirty="0">
                <a:solidFill>
                  <a:schemeClr val="tx1"/>
                </a:solidFill>
                <a:effectLst>
                  <a:glow rad="12700">
                    <a:schemeClr val="accent1">
                      <a:alpha val="40000"/>
                    </a:schemeClr>
                  </a:glow>
                </a:effectLst>
              </a:rPr>
              <a:t>B- or better</a:t>
            </a:r>
            <a:r>
              <a:rPr lang="en-US" sz="1050" b="1" dirty="0">
                <a:solidFill>
                  <a:srgbClr val="088099"/>
                </a:solidFill>
                <a:effectLst>
                  <a:glow rad="12700">
                    <a:schemeClr val="accent1">
                      <a:alpha val="40000"/>
                    </a:schemeClr>
                  </a:glow>
                </a:effectLst>
              </a:rPr>
              <a:t>, 2 quarters)</a:t>
            </a:r>
            <a:endParaRPr lang="en-US" sz="1350" b="1" dirty="0">
              <a:solidFill>
                <a:srgbClr val="088099"/>
              </a:solidFill>
              <a:effectLst>
                <a:glow rad="12700">
                  <a:schemeClr val="accent1">
                    <a:alpha val="40000"/>
                  </a:schemeClr>
                </a:glow>
              </a:effectLst>
            </a:endParaRPr>
          </a:p>
        </p:txBody>
      </p:sp>
      <p:sp>
        <p:nvSpPr>
          <p:cNvPr id="13" name="Rounded Rectangle 12"/>
          <p:cNvSpPr/>
          <p:nvPr/>
        </p:nvSpPr>
        <p:spPr>
          <a:xfrm>
            <a:off x="1389902" y="2488809"/>
            <a:ext cx="943275" cy="474610"/>
          </a:xfrm>
          <a:prstGeom prst="roundRect">
            <a:avLst/>
          </a:prstGeom>
          <a:solidFill>
            <a:srgbClr val="FFB600"/>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Parallel Computing</a:t>
            </a:r>
          </a:p>
          <a:p>
            <a:pPr algn="ctr"/>
            <a:r>
              <a:rPr lang="en-US" sz="788" b="1" dirty="0">
                <a:solidFill>
                  <a:schemeClr val="tx1"/>
                </a:solidFill>
              </a:rPr>
              <a:t>CPSC 5600</a:t>
            </a:r>
            <a:endParaRPr lang="en-US" sz="900" b="1" dirty="0">
              <a:solidFill>
                <a:schemeClr val="tx1"/>
              </a:solidFill>
            </a:endParaRPr>
          </a:p>
        </p:txBody>
      </p:sp>
      <p:sp>
        <p:nvSpPr>
          <p:cNvPr id="14" name="Rounded Rectangle 13"/>
          <p:cNvSpPr/>
          <p:nvPr/>
        </p:nvSpPr>
        <p:spPr>
          <a:xfrm>
            <a:off x="2571086" y="2491387"/>
            <a:ext cx="943275" cy="474610"/>
          </a:xfrm>
          <a:prstGeom prst="roundRect">
            <a:avLst/>
          </a:prstGeom>
          <a:solidFill>
            <a:srgbClr val="FFB600"/>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AI</a:t>
            </a:r>
          </a:p>
          <a:p>
            <a:pPr algn="ctr"/>
            <a:r>
              <a:rPr lang="en-US" sz="788" b="1" dirty="0">
                <a:solidFill>
                  <a:schemeClr val="tx1"/>
                </a:solidFill>
              </a:rPr>
              <a:t>CPSC 5610</a:t>
            </a:r>
            <a:endParaRPr lang="en-US" sz="900" b="1" dirty="0">
              <a:solidFill>
                <a:schemeClr val="tx1"/>
              </a:solidFill>
            </a:endParaRPr>
          </a:p>
        </p:txBody>
      </p:sp>
      <p:sp>
        <p:nvSpPr>
          <p:cNvPr id="15" name="Rounded Rectangle 14"/>
          <p:cNvSpPr/>
          <p:nvPr/>
        </p:nvSpPr>
        <p:spPr>
          <a:xfrm>
            <a:off x="3817073" y="2491387"/>
            <a:ext cx="931405" cy="474610"/>
          </a:xfrm>
          <a:prstGeom prst="roundRect">
            <a:avLst/>
          </a:prstGeom>
          <a:solidFill>
            <a:srgbClr val="EF4135"/>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Computer Networks</a:t>
            </a:r>
          </a:p>
          <a:p>
            <a:pPr algn="ctr"/>
            <a:r>
              <a:rPr lang="en-US" sz="788" b="1" dirty="0">
                <a:solidFill>
                  <a:schemeClr val="bg1"/>
                </a:solidFill>
              </a:rPr>
              <a:t>CPSC 5510</a:t>
            </a:r>
            <a:endParaRPr lang="en-US" sz="825" b="1" dirty="0">
              <a:solidFill>
                <a:schemeClr val="bg1"/>
              </a:solidFill>
            </a:endParaRPr>
          </a:p>
        </p:txBody>
      </p:sp>
      <p:sp>
        <p:nvSpPr>
          <p:cNvPr id="16" name="Rounded Rectangle 15"/>
          <p:cNvSpPr/>
          <p:nvPr/>
        </p:nvSpPr>
        <p:spPr>
          <a:xfrm>
            <a:off x="5025698" y="2474000"/>
            <a:ext cx="943252" cy="474610"/>
          </a:xfrm>
          <a:prstGeom prst="roundRect">
            <a:avLst/>
          </a:prstGeom>
          <a:solidFill>
            <a:srgbClr val="EF4135"/>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Distributed Systems</a:t>
            </a:r>
          </a:p>
          <a:p>
            <a:pPr algn="ctr"/>
            <a:r>
              <a:rPr lang="en-US" sz="788" b="1" dirty="0">
                <a:solidFill>
                  <a:schemeClr val="bg1"/>
                </a:solidFill>
              </a:rPr>
              <a:t>CPSC 5520</a:t>
            </a:r>
            <a:endParaRPr lang="en-US" sz="825" b="1" dirty="0">
              <a:solidFill>
                <a:schemeClr val="bg1"/>
              </a:solidFill>
            </a:endParaRPr>
          </a:p>
        </p:txBody>
      </p:sp>
      <p:sp>
        <p:nvSpPr>
          <p:cNvPr id="17" name="Rounded Rectangle 16"/>
          <p:cNvSpPr/>
          <p:nvPr/>
        </p:nvSpPr>
        <p:spPr>
          <a:xfrm>
            <a:off x="1633635" y="1925219"/>
            <a:ext cx="931405" cy="474610"/>
          </a:xfrm>
          <a:prstGeom prst="roundRect">
            <a:avLst/>
          </a:prstGeom>
          <a:solidFill>
            <a:srgbClr val="088099"/>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SAAS</a:t>
            </a:r>
          </a:p>
          <a:p>
            <a:pPr algn="ctr"/>
            <a:r>
              <a:rPr lang="en-US" sz="900" b="1" dirty="0">
                <a:solidFill>
                  <a:schemeClr val="bg1"/>
                </a:solidFill>
              </a:rPr>
              <a:t>CPSC 5240</a:t>
            </a:r>
            <a:endParaRPr lang="en-US" sz="825" b="1" dirty="0">
              <a:solidFill>
                <a:schemeClr val="bg1"/>
              </a:solidFill>
            </a:endParaRPr>
          </a:p>
        </p:txBody>
      </p:sp>
      <p:sp>
        <p:nvSpPr>
          <p:cNvPr id="18" name="Rounded Rectangle 17"/>
          <p:cNvSpPr/>
          <p:nvPr/>
        </p:nvSpPr>
        <p:spPr>
          <a:xfrm>
            <a:off x="2683947" y="1917326"/>
            <a:ext cx="931405" cy="474610"/>
          </a:xfrm>
          <a:prstGeom prst="roundRect">
            <a:avLst/>
          </a:prstGeom>
          <a:solidFill>
            <a:srgbClr val="088099"/>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Mobile  Dev</a:t>
            </a:r>
          </a:p>
          <a:p>
            <a:pPr algn="ctr"/>
            <a:r>
              <a:rPr lang="en-US" sz="900" b="1" dirty="0">
                <a:solidFill>
                  <a:schemeClr val="bg1"/>
                </a:solidFill>
              </a:rPr>
              <a:t>CPSC 5250</a:t>
            </a:r>
            <a:endParaRPr lang="en-US" sz="825" b="1" dirty="0">
              <a:solidFill>
                <a:schemeClr val="bg1"/>
              </a:solidFill>
            </a:endParaRPr>
          </a:p>
        </p:txBody>
      </p:sp>
      <p:sp>
        <p:nvSpPr>
          <p:cNvPr id="19" name="Rounded Rectangle 18"/>
          <p:cNvSpPr/>
          <p:nvPr/>
        </p:nvSpPr>
        <p:spPr>
          <a:xfrm>
            <a:off x="3745498" y="1919131"/>
            <a:ext cx="931405" cy="474610"/>
          </a:xfrm>
          <a:prstGeom prst="roundRect">
            <a:avLst/>
          </a:prstGeom>
          <a:solidFill>
            <a:srgbClr val="088099"/>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Physical DB </a:t>
            </a:r>
          </a:p>
          <a:p>
            <a:pPr algn="ctr"/>
            <a:r>
              <a:rPr lang="en-US" sz="900" b="1" dirty="0">
                <a:solidFill>
                  <a:schemeClr val="bg1"/>
                </a:solidFill>
              </a:rPr>
              <a:t>CPSC 5300</a:t>
            </a:r>
            <a:endParaRPr lang="en-US" sz="825" b="1" dirty="0">
              <a:solidFill>
                <a:schemeClr val="bg1"/>
              </a:solidFill>
            </a:endParaRPr>
          </a:p>
        </p:txBody>
      </p:sp>
      <p:sp>
        <p:nvSpPr>
          <p:cNvPr id="20" name="Rounded Rectangle 19"/>
          <p:cNvSpPr/>
          <p:nvPr/>
        </p:nvSpPr>
        <p:spPr>
          <a:xfrm>
            <a:off x="3745498" y="1266413"/>
            <a:ext cx="861863" cy="476396"/>
          </a:xfrm>
          <a:prstGeom prst="roundRect">
            <a:avLst/>
          </a:prstGeom>
          <a:noFill/>
          <a:ln>
            <a:solidFill>
              <a:srgbClr val="088099"/>
            </a:solidFill>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Special Topics</a:t>
            </a:r>
          </a:p>
          <a:p>
            <a:pPr algn="ctr"/>
            <a:r>
              <a:rPr lang="en-US" sz="900" b="1" dirty="0">
                <a:solidFill>
                  <a:schemeClr val="tx1"/>
                </a:solidFill>
              </a:rPr>
              <a:t>CPSC 5910</a:t>
            </a:r>
            <a:endParaRPr lang="en-US" sz="825" b="1" dirty="0">
              <a:solidFill>
                <a:schemeClr val="tx1"/>
              </a:solidFill>
            </a:endParaRPr>
          </a:p>
        </p:txBody>
      </p:sp>
      <p:sp>
        <p:nvSpPr>
          <p:cNvPr id="21" name="Rounded Rectangle 20"/>
          <p:cNvSpPr/>
          <p:nvPr/>
        </p:nvSpPr>
        <p:spPr>
          <a:xfrm>
            <a:off x="2601857" y="1270084"/>
            <a:ext cx="861863" cy="476396"/>
          </a:xfrm>
          <a:prstGeom prst="roundRect">
            <a:avLst/>
          </a:prstGeom>
          <a:solidFill>
            <a:srgbClr val="088099"/>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Graphics</a:t>
            </a:r>
          </a:p>
          <a:p>
            <a:pPr algn="ctr"/>
            <a:r>
              <a:rPr lang="en-US" sz="900" b="1" dirty="0">
                <a:solidFill>
                  <a:schemeClr val="bg1"/>
                </a:solidFill>
              </a:rPr>
              <a:t>CPSC 5700</a:t>
            </a:r>
            <a:endParaRPr lang="en-US" sz="825" b="1" dirty="0">
              <a:solidFill>
                <a:schemeClr val="bg1"/>
              </a:solidFill>
            </a:endParaRPr>
          </a:p>
        </p:txBody>
      </p:sp>
      <p:sp>
        <p:nvSpPr>
          <p:cNvPr id="22" name="Rounded Rectangle 21"/>
          <p:cNvSpPr/>
          <p:nvPr/>
        </p:nvSpPr>
        <p:spPr>
          <a:xfrm>
            <a:off x="3113049" y="650115"/>
            <a:ext cx="1084193" cy="476396"/>
          </a:xfrm>
          <a:prstGeom prst="roundRect">
            <a:avLst/>
          </a:prstGeom>
          <a:noFill/>
          <a:ln>
            <a:solidFill>
              <a:srgbClr val="088099"/>
            </a:solidFill>
          </a:ln>
          <a:effectLst>
            <a:outerShdw dist="381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Other Electives</a:t>
            </a:r>
          </a:p>
          <a:p>
            <a:pPr algn="ctr"/>
            <a:r>
              <a:rPr lang="en-US" sz="900" b="1" dirty="0">
                <a:solidFill>
                  <a:schemeClr val="tx1"/>
                </a:solidFill>
              </a:rPr>
              <a:t>CPSC 5100 – 5799</a:t>
            </a:r>
          </a:p>
          <a:p>
            <a:pPr algn="ctr"/>
            <a:r>
              <a:rPr lang="en-US" sz="900" b="1" dirty="0">
                <a:solidFill>
                  <a:schemeClr val="tx1"/>
                </a:solidFill>
              </a:rPr>
              <a:t>(5 credits)</a:t>
            </a:r>
            <a:endParaRPr lang="en-US" sz="825" b="1" dirty="0">
              <a:solidFill>
                <a:schemeClr val="tx1"/>
              </a:solidFill>
            </a:endParaRPr>
          </a:p>
        </p:txBody>
      </p:sp>
      <p:sp>
        <p:nvSpPr>
          <p:cNvPr id="23" name="Rectangle 22"/>
          <p:cNvSpPr/>
          <p:nvPr/>
        </p:nvSpPr>
        <p:spPr>
          <a:xfrm>
            <a:off x="725215" y="3785071"/>
            <a:ext cx="5595686" cy="729779"/>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grpSp>
        <p:nvGrpSpPr>
          <p:cNvPr id="26" name="Group 25"/>
          <p:cNvGrpSpPr/>
          <p:nvPr/>
        </p:nvGrpSpPr>
        <p:grpSpPr>
          <a:xfrm>
            <a:off x="6476731" y="4007019"/>
            <a:ext cx="1773623" cy="507831"/>
            <a:chOff x="6811284" y="5324054"/>
            <a:chExt cx="2364830" cy="677108"/>
          </a:xfrm>
        </p:grpSpPr>
        <p:sp>
          <p:nvSpPr>
            <p:cNvPr id="24" name="TextBox 23"/>
            <p:cNvSpPr txBox="1"/>
            <p:nvPr/>
          </p:nvSpPr>
          <p:spPr>
            <a:xfrm>
              <a:off x="7288759" y="5324054"/>
              <a:ext cx="1887355" cy="677108"/>
            </a:xfrm>
            <a:prstGeom prst="rect">
              <a:avLst/>
            </a:prstGeom>
            <a:noFill/>
          </p:spPr>
          <p:txBody>
            <a:bodyPr wrap="none" rtlCol="0">
              <a:spAutoFit/>
            </a:bodyPr>
            <a:lstStyle/>
            <a:p>
              <a:pPr algn="ctr"/>
              <a:r>
                <a:rPr lang="en-US" sz="1350" dirty="0">
                  <a:solidFill>
                    <a:srgbClr val="EF4135"/>
                  </a:solidFill>
                </a:rPr>
                <a:t>Required Courses</a:t>
              </a:r>
            </a:p>
            <a:p>
              <a:pPr algn="ctr"/>
              <a:r>
                <a:rPr lang="en-US" sz="1350" dirty="0">
                  <a:solidFill>
                    <a:srgbClr val="EF4135"/>
                  </a:solidFill>
                </a:rPr>
                <a:t>(27 credits)</a:t>
              </a:r>
            </a:p>
          </p:txBody>
        </p:sp>
        <p:sp>
          <p:nvSpPr>
            <p:cNvPr id="25" name="Left Arrow 24"/>
            <p:cNvSpPr/>
            <p:nvPr/>
          </p:nvSpPr>
          <p:spPr>
            <a:xfrm>
              <a:off x="6811284" y="5433974"/>
              <a:ext cx="533400" cy="178071"/>
            </a:xfrm>
            <a:prstGeom prst="leftArrow">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EF4135"/>
                </a:solidFill>
              </a:endParaRPr>
            </a:p>
          </p:txBody>
        </p:sp>
      </p:grpSp>
      <p:sp>
        <p:nvSpPr>
          <p:cNvPr id="29" name="Rectangle 28"/>
          <p:cNvSpPr/>
          <p:nvPr/>
        </p:nvSpPr>
        <p:spPr>
          <a:xfrm>
            <a:off x="1272343" y="3051611"/>
            <a:ext cx="5048558" cy="679327"/>
          </a:xfrm>
          <a:prstGeom prst="rect">
            <a:avLst/>
          </a:prstGeom>
          <a:noFill/>
          <a:ln w="127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grpSp>
        <p:nvGrpSpPr>
          <p:cNvPr id="32" name="Group 31"/>
          <p:cNvGrpSpPr/>
          <p:nvPr/>
        </p:nvGrpSpPr>
        <p:grpSpPr>
          <a:xfrm>
            <a:off x="6476731" y="3157228"/>
            <a:ext cx="1394927" cy="507831"/>
            <a:chOff x="6811284" y="4191000"/>
            <a:chExt cx="1859902" cy="677108"/>
          </a:xfrm>
        </p:grpSpPr>
        <p:sp>
          <p:nvSpPr>
            <p:cNvPr id="30" name="TextBox 29"/>
            <p:cNvSpPr txBox="1"/>
            <p:nvPr/>
          </p:nvSpPr>
          <p:spPr>
            <a:xfrm>
              <a:off x="7287900" y="4191000"/>
              <a:ext cx="1383286" cy="677108"/>
            </a:xfrm>
            <a:prstGeom prst="rect">
              <a:avLst/>
            </a:prstGeom>
            <a:noFill/>
          </p:spPr>
          <p:txBody>
            <a:bodyPr wrap="none" rtlCol="0">
              <a:spAutoFit/>
            </a:bodyPr>
            <a:lstStyle/>
            <a:p>
              <a:pPr algn="ctr"/>
              <a:r>
                <a:rPr lang="en-US" sz="1350" dirty="0">
                  <a:solidFill>
                    <a:srgbClr val="EF4135"/>
                  </a:solidFill>
                </a:rPr>
                <a:t>Choose One</a:t>
              </a:r>
            </a:p>
            <a:p>
              <a:pPr algn="ctr"/>
              <a:r>
                <a:rPr lang="en-US" sz="1350" dirty="0">
                  <a:solidFill>
                    <a:srgbClr val="EF4135"/>
                  </a:solidFill>
                </a:rPr>
                <a:t>(8 credits)</a:t>
              </a:r>
            </a:p>
          </p:txBody>
        </p:sp>
        <p:sp>
          <p:nvSpPr>
            <p:cNvPr id="31" name="Left Arrow 30"/>
            <p:cNvSpPr/>
            <p:nvPr/>
          </p:nvSpPr>
          <p:spPr>
            <a:xfrm>
              <a:off x="6811284" y="4376620"/>
              <a:ext cx="533400" cy="155791"/>
            </a:xfrm>
            <a:prstGeom prst="leftArrow">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EF4135"/>
                </a:solidFill>
              </a:endParaRPr>
            </a:p>
          </p:txBody>
        </p:sp>
      </p:grpSp>
      <p:grpSp>
        <p:nvGrpSpPr>
          <p:cNvPr id="36" name="Group 35"/>
          <p:cNvGrpSpPr/>
          <p:nvPr/>
        </p:nvGrpSpPr>
        <p:grpSpPr>
          <a:xfrm>
            <a:off x="6232159" y="1172603"/>
            <a:ext cx="1565137" cy="507831"/>
            <a:chOff x="6785545" y="1563469"/>
            <a:chExt cx="2086849" cy="677108"/>
          </a:xfrm>
        </p:grpSpPr>
        <p:sp>
          <p:nvSpPr>
            <p:cNvPr id="34" name="TextBox 33"/>
            <p:cNvSpPr txBox="1"/>
            <p:nvPr/>
          </p:nvSpPr>
          <p:spPr>
            <a:xfrm>
              <a:off x="7281873" y="1563469"/>
              <a:ext cx="1590521" cy="677108"/>
            </a:xfrm>
            <a:prstGeom prst="rect">
              <a:avLst/>
            </a:prstGeom>
            <a:noFill/>
          </p:spPr>
          <p:txBody>
            <a:bodyPr wrap="none" rtlCol="0">
              <a:spAutoFit/>
            </a:bodyPr>
            <a:lstStyle/>
            <a:p>
              <a:pPr algn="ctr"/>
              <a:r>
                <a:rPr lang="en-US" sz="1350" dirty="0">
                  <a:solidFill>
                    <a:srgbClr val="EF4135"/>
                  </a:solidFill>
                </a:rPr>
                <a:t>CPSC Electives</a:t>
              </a:r>
            </a:p>
            <a:p>
              <a:pPr algn="ctr"/>
              <a:r>
                <a:rPr lang="en-US" sz="1350" dirty="0">
                  <a:solidFill>
                    <a:srgbClr val="EF4135"/>
                  </a:solidFill>
                </a:rPr>
                <a:t>(10 credits)</a:t>
              </a:r>
            </a:p>
          </p:txBody>
        </p:sp>
        <p:sp>
          <p:nvSpPr>
            <p:cNvPr id="35" name="Left Arrow 34"/>
            <p:cNvSpPr/>
            <p:nvPr/>
          </p:nvSpPr>
          <p:spPr>
            <a:xfrm>
              <a:off x="6785545" y="1836551"/>
              <a:ext cx="533400" cy="150485"/>
            </a:xfrm>
            <a:prstGeom prst="leftArrow">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EF4135"/>
                </a:solidFill>
              </a:endParaRPr>
            </a:p>
          </p:txBody>
        </p:sp>
      </p:grpSp>
      <p:sp>
        <p:nvSpPr>
          <p:cNvPr id="37" name="TextBox 36"/>
          <p:cNvSpPr txBox="1"/>
          <p:nvPr/>
        </p:nvSpPr>
        <p:spPr>
          <a:xfrm>
            <a:off x="6232158" y="55785"/>
            <a:ext cx="2911841" cy="738664"/>
          </a:xfrm>
          <a:prstGeom prst="rect">
            <a:avLst/>
          </a:prstGeom>
          <a:noFill/>
        </p:spPr>
        <p:txBody>
          <a:bodyPr wrap="square" rtlCol="0">
            <a:spAutoFit/>
          </a:bodyPr>
          <a:lstStyle/>
          <a:p>
            <a:pPr algn="r"/>
            <a:r>
              <a:rPr lang="en-US" sz="2100" b="1" dirty="0"/>
              <a:t>MSCS General </a:t>
            </a:r>
          </a:p>
          <a:p>
            <a:pPr algn="r"/>
            <a:r>
              <a:rPr lang="en-US" sz="2100" b="1" dirty="0"/>
              <a:t>Degree Requirements</a:t>
            </a:r>
          </a:p>
        </p:txBody>
      </p:sp>
      <p:sp>
        <p:nvSpPr>
          <p:cNvPr id="38" name="TextBox 37"/>
          <p:cNvSpPr txBox="1"/>
          <p:nvPr/>
        </p:nvSpPr>
        <p:spPr>
          <a:xfrm>
            <a:off x="7871658" y="747590"/>
            <a:ext cx="1320874" cy="300082"/>
          </a:xfrm>
          <a:prstGeom prst="rect">
            <a:avLst/>
          </a:prstGeom>
          <a:noFill/>
        </p:spPr>
        <p:txBody>
          <a:bodyPr wrap="none" rtlCol="0">
            <a:spAutoFit/>
          </a:bodyPr>
          <a:lstStyle/>
          <a:p>
            <a:pPr algn="ctr"/>
            <a:r>
              <a:rPr lang="en-US" sz="1350" b="1" dirty="0"/>
              <a:t>Min. Credits: 45</a:t>
            </a:r>
          </a:p>
        </p:txBody>
      </p:sp>
      <p:sp>
        <p:nvSpPr>
          <p:cNvPr id="40" name="Rounded Rectangle 39"/>
          <p:cNvSpPr/>
          <p:nvPr/>
        </p:nvSpPr>
        <p:spPr>
          <a:xfrm>
            <a:off x="4795810" y="1902178"/>
            <a:ext cx="931405" cy="474610"/>
          </a:xfrm>
          <a:prstGeom prst="roundRect">
            <a:avLst/>
          </a:prstGeom>
          <a:solidFill>
            <a:srgbClr val="088099"/>
          </a:solidFill>
          <a:ln>
            <a:solidFill>
              <a:srgbClr val="088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Compiler</a:t>
            </a:r>
          </a:p>
          <a:p>
            <a:pPr algn="ctr"/>
            <a:r>
              <a:rPr lang="en-US" sz="900" b="1" dirty="0">
                <a:solidFill>
                  <a:schemeClr val="bg1"/>
                </a:solidFill>
              </a:rPr>
              <a:t>CPSC 5400</a:t>
            </a:r>
            <a:endParaRPr lang="en-US" sz="825" b="1" dirty="0">
              <a:solidFill>
                <a:schemeClr val="bg1"/>
              </a:solidFill>
            </a:endParaRPr>
          </a:p>
        </p:txBody>
      </p:sp>
      <p:sp>
        <p:nvSpPr>
          <p:cNvPr id="2" name="Rectangle 1">
            <a:extLst>
              <a:ext uri="{FF2B5EF4-FFF2-40B4-BE49-F238E27FC236}">
                <a16:creationId xmlns:a16="http://schemas.microsoft.com/office/drawing/2014/main" id="{549A8BF0-8281-504A-9BE3-46522E90D7E2}"/>
              </a:ext>
            </a:extLst>
          </p:cNvPr>
          <p:cNvSpPr/>
          <p:nvPr/>
        </p:nvSpPr>
        <p:spPr>
          <a:xfrm>
            <a:off x="3627968" y="3248856"/>
            <a:ext cx="470000" cy="369332"/>
          </a:xfrm>
          <a:prstGeom prst="rect">
            <a:avLst/>
          </a:prstGeom>
        </p:spPr>
        <p:txBody>
          <a:bodyPr wrap="none">
            <a:spAutoFit/>
          </a:bodyPr>
          <a:lstStyle/>
          <a:p>
            <a:r>
              <a:rPr lang="en-US" b="1" dirty="0">
                <a:solidFill>
                  <a:srgbClr val="EF4135"/>
                </a:solidFill>
              </a:rPr>
              <a:t>OR</a:t>
            </a:r>
            <a:endParaRPr lang="en-US" b="1" dirty="0"/>
          </a:p>
        </p:txBody>
      </p:sp>
      <p:sp>
        <p:nvSpPr>
          <p:cNvPr id="39" name="Rounded Rectangle 8">
            <a:extLst>
              <a:ext uri="{FF2B5EF4-FFF2-40B4-BE49-F238E27FC236}">
                <a16:creationId xmlns:a16="http://schemas.microsoft.com/office/drawing/2014/main" id="{B48C224F-D390-4ACF-AF26-2E80840E38E4}"/>
              </a:ext>
            </a:extLst>
          </p:cNvPr>
          <p:cNvSpPr/>
          <p:nvPr/>
        </p:nvSpPr>
        <p:spPr>
          <a:xfrm>
            <a:off x="1633635" y="3842844"/>
            <a:ext cx="782711" cy="626417"/>
          </a:xfrm>
          <a:prstGeom prst="roundRect">
            <a:avLst/>
          </a:prstGeom>
          <a:noFill/>
          <a:ln>
            <a:solidFill>
              <a:srgbClr val="088099"/>
            </a:solidFill>
          </a:ln>
          <a:effectLst>
            <a:outerShdw blurRad="50800" dist="38100" sx="1000" sy="1000" algn="tl" rotWithShape="0">
              <a:prstClr val="black"/>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Fund. of SE </a:t>
            </a:r>
          </a:p>
          <a:p>
            <a:pPr algn="ctr"/>
            <a:r>
              <a:rPr lang="en-US" sz="900" b="1" dirty="0">
                <a:solidFill>
                  <a:schemeClr val="tx1"/>
                </a:solidFill>
              </a:rPr>
              <a:t>CPSC 5110</a:t>
            </a:r>
            <a:endParaRPr lang="en-US" sz="900" b="1" dirty="0">
              <a:solidFill>
                <a:schemeClr val="tx1"/>
              </a:solidFill>
              <a:effectLst>
                <a:glow rad="12700">
                  <a:schemeClr val="accent1">
                    <a:alpha val="40000"/>
                  </a:schemeClr>
                </a:glow>
              </a:effectLst>
            </a:endParaRPr>
          </a:p>
        </p:txBody>
      </p:sp>
    </p:spTree>
    <p:extLst>
      <p:ext uri="{BB962C8B-B14F-4D97-AF65-F5344CB8AC3E}">
        <p14:creationId xmlns:p14="http://schemas.microsoft.com/office/powerpoint/2010/main" val="211691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1+#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1+#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1+#ppt_w/2"/>
                                          </p:val>
                                        </p:tav>
                                        <p:tav tm="100000">
                                          <p:val>
                                            <p:strVal val="#ppt_x"/>
                                          </p:val>
                                        </p:tav>
                                      </p:tavLst>
                                    </p:anim>
                                    <p:anim calcmode="lin" valueType="num">
                                      <p:cBhvr additive="base">
                                        <p:cTn id="6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500"/>
                                        <p:tgtEl>
                                          <p:spTgt spid="2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500"/>
                                        <p:tgtEl>
                                          <p:spTgt spid="20"/>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fade">
                                      <p:cBhvr>
                                        <p:cTn id="116" dur="50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2" fill="hold" nodeType="click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additive="base">
                                        <p:cTn id="125" dur="500" fill="hold"/>
                                        <p:tgtEl>
                                          <p:spTgt spid="36"/>
                                        </p:tgtEl>
                                        <p:attrNameLst>
                                          <p:attrName>ppt_x</p:attrName>
                                        </p:attrNameLst>
                                      </p:cBhvr>
                                      <p:tavLst>
                                        <p:tav tm="0">
                                          <p:val>
                                            <p:strVal val="1+#ppt_w/2"/>
                                          </p:val>
                                        </p:tav>
                                        <p:tav tm="100000">
                                          <p:val>
                                            <p:strVal val="#ppt_x"/>
                                          </p:val>
                                        </p:tav>
                                      </p:tavLst>
                                    </p:anim>
                                    <p:anim calcmode="lin" valueType="num">
                                      <p:cBhvr additive="base">
                                        <p:cTn id="126"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1" presetClass="entr" presetSubtype="1" fill="hold" grpId="0" nodeType="click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wheel(1)">
                                      <p:cBhvr>
                                        <p:cTn id="131"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9" grpId="0" animBg="1"/>
      <p:bldP spid="38" grpId="0"/>
      <p:bldP spid="40" grpId="0" animBg="1"/>
      <p:bldP spid="2" grpId="0"/>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29494-883C-460F-BD44-5325DEF51686}"/>
              </a:ext>
            </a:extLst>
          </p:cNvPr>
          <p:cNvSpPr>
            <a:spLocks noGrp="1"/>
          </p:cNvSpPr>
          <p:nvPr>
            <p:ph type="title"/>
          </p:nvPr>
        </p:nvSpPr>
        <p:spPr/>
        <p:txBody>
          <a:bodyPr/>
          <a:lstStyle/>
          <a:p>
            <a:r>
              <a:rPr lang="en-US" dirty="0"/>
              <a:t>MSCS General</a:t>
            </a:r>
          </a:p>
        </p:txBody>
      </p:sp>
      <p:sp>
        <p:nvSpPr>
          <p:cNvPr id="3" name="Content Placeholder 2">
            <a:extLst>
              <a:ext uri="{FF2B5EF4-FFF2-40B4-BE49-F238E27FC236}">
                <a16:creationId xmlns:a16="http://schemas.microsoft.com/office/drawing/2014/main" id="{4E380E89-3469-4EA3-8BBC-535E7094785F}"/>
              </a:ext>
            </a:extLst>
          </p:cNvPr>
          <p:cNvSpPr>
            <a:spLocks noGrp="1"/>
          </p:cNvSpPr>
          <p:nvPr>
            <p:ph idx="1"/>
          </p:nvPr>
        </p:nvSpPr>
        <p:spPr/>
        <p:txBody>
          <a:bodyPr>
            <a:normAutofit fontScale="70000" lnSpcReduction="20000"/>
          </a:bodyPr>
          <a:lstStyle/>
          <a:p>
            <a:r>
              <a:rPr lang="en-US" dirty="0"/>
              <a:t>CPSC 5110 should be taken as early as possible.  It is a prerequisite for CPSC 5200 and several other MSCS courses.</a:t>
            </a:r>
          </a:p>
          <a:p>
            <a:pPr lvl="1"/>
            <a:r>
              <a:rPr lang="en-US" dirty="0"/>
              <a:t>Students graduated from CERT must take it</a:t>
            </a:r>
          </a:p>
          <a:p>
            <a:pPr lvl="1"/>
            <a:r>
              <a:rPr lang="en-US" dirty="0"/>
              <a:t>Students with SE experience can be waived from CPSC 5110</a:t>
            </a:r>
          </a:p>
          <a:p>
            <a:pPr lvl="2"/>
            <a:r>
              <a:rPr lang="en-US" dirty="0"/>
              <a:t>Fulfill the requirement by taking an additional 5 credits of CPSC electives instead.</a:t>
            </a:r>
          </a:p>
          <a:p>
            <a:endParaRPr lang="en-US" dirty="0"/>
          </a:p>
          <a:p>
            <a:r>
              <a:rPr lang="en-US" dirty="0"/>
              <a:t>Students </a:t>
            </a:r>
            <a:r>
              <a:rPr lang="en-US" u="sng" dirty="0"/>
              <a:t>cannot</a:t>
            </a:r>
            <a:r>
              <a:rPr lang="en-US" dirty="0"/>
              <a:t> take the following two 3-credit courses for the electives</a:t>
            </a:r>
          </a:p>
          <a:p>
            <a:pPr lvl="1"/>
            <a:r>
              <a:rPr lang="en-US" dirty="0"/>
              <a:t>CPSC 5305 for MSCS-DS only</a:t>
            </a:r>
          </a:p>
          <a:p>
            <a:pPr lvl="1"/>
            <a:r>
              <a:rPr lang="en-US" dirty="0"/>
              <a:t>CPSC 5120 for MSCS-SE only</a:t>
            </a:r>
          </a:p>
        </p:txBody>
      </p:sp>
    </p:spTree>
    <p:extLst>
      <p:ext uri="{BB962C8B-B14F-4D97-AF65-F5344CB8AC3E}">
        <p14:creationId xmlns:p14="http://schemas.microsoft.com/office/powerpoint/2010/main" val="4122989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MSCS General: </a:t>
            </a:r>
            <a:br>
              <a:rPr lang="en-US" dirty="0"/>
            </a:br>
            <a:r>
              <a:rPr lang="en-US" dirty="0"/>
              <a:t>Graduate Research Project Option</a:t>
            </a:r>
          </a:p>
        </p:txBody>
      </p:sp>
      <p:sp>
        <p:nvSpPr>
          <p:cNvPr id="3" name="Content Placeholder 2"/>
          <p:cNvSpPr>
            <a:spLocks noGrp="1"/>
          </p:cNvSpPr>
          <p:nvPr>
            <p:ph idx="1"/>
          </p:nvPr>
        </p:nvSpPr>
        <p:spPr/>
        <p:txBody>
          <a:bodyPr>
            <a:normAutofit fontScale="55000" lnSpcReduction="20000"/>
          </a:bodyPr>
          <a:lstStyle/>
          <a:p>
            <a:r>
              <a:rPr lang="en-US" dirty="0"/>
              <a:t>8 Credits, spanning over two quarters</a:t>
            </a:r>
          </a:p>
          <a:p>
            <a:pPr marL="0" indent="0">
              <a:buNone/>
            </a:pPr>
            <a:endParaRPr lang="en-US" dirty="0"/>
          </a:p>
          <a:p>
            <a:r>
              <a:rPr lang="en-US" dirty="0"/>
              <a:t>The student must find a research advisor </a:t>
            </a:r>
            <a:r>
              <a:rPr lang="en-US" u="sng" dirty="0"/>
              <a:t>the quarter prior to starting the project</a:t>
            </a:r>
          </a:p>
          <a:p>
            <a:pPr lvl="1"/>
            <a:r>
              <a:rPr lang="en-US" dirty="0"/>
              <a:t>The department runs a research info session in January</a:t>
            </a:r>
          </a:p>
          <a:p>
            <a:endParaRPr lang="en-US" dirty="0"/>
          </a:p>
          <a:p>
            <a:r>
              <a:rPr lang="en-US" dirty="0"/>
              <a:t>Deliverables</a:t>
            </a:r>
          </a:p>
          <a:p>
            <a:pPr lvl="1"/>
            <a:r>
              <a:rPr lang="en-US" dirty="0"/>
              <a:t>A technical paper</a:t>
            </a:r>
          </a:p>
          <a:p>
            <a:pPr lvl="1"/>
            <a:r>
              <a:rPr lang="en-US" dirty="0"/>
              <a:t>A final presentation</a:t>
            </a:r>
          </a:p>
          <a:p>
            <a:endParaRPr lang="en-US" dirty="0"/>
          </a:p>
          <a:p>
            <a:r>
              <a:rPr lang="en-US" dirty="0"/>
              <a:t>Standardized procedure</a:t>
            </a:r>
          </a:p>
          <a:p>
            <a:pPr lvl="1"/>
            <a:r>
              <a:rPr lang="en-US" dirty="0"/>
              <a:t>Request form (needs dept. approval)</a:t>
            </a:r>
          </a:p>
          <a:p>
            <a:pPr lvl="1"/>
            <a:r>
              <a:rPr lang="en-US" dirty="0"/>
              <a:t>MSCS Research Project Guidebook for Faculty and Students</a:t>
            </a:r>
          </a:p>
          <a:p>
            <a:pPr lvl="1"/>
            <a:r>
              <a:rPr lang="en-US" sz="3100" dirty="0"/>
              <a:t>URL: </a:t>
            </a:r>
            <a:r>
              <a:rPr lang="en-US" sz="3100" dirty="0">
                <a:hlinkClick r:id="rId2"/>
              </a:rPr>
              <a:t>https://www.seattleu.edu/scieng/computer-science/projects/grad-research/</a:t>
            </a:r>
            <a:endParaRPr lang="en-US" sz="3100" dirty="0"/>
          </a:p>
          <a:p>
            <a:pPr marL="342900" lvl="1" indent="0">
              <a:buNone/>
            </a:pPr>
            <a:endParaRPr lang="en-US" dirty="0"/>
          </a:p>
          <a:p>
            <a:endParaRPr lang="en-US" dirty="0"/>
          </a:p>
        </p:txBody>
      </p:sp>
    </p:spTree>
    <p:extLst>
      <p:ext uri="{BB962C8B-B14F-4D97-AF65-F5344CB8AC3E}">
        <p14:creationId xmlns:p14="http://schemas.microsoft.com/office/powerpoint/2010/main" val="273922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600200"/>
            <a:ext cx="6172200" cy="857250"/>
          </a:xfrm>
        </p:spPr>
        <p:txBody>
          <a:bodyPr>
            <a:normAutofit/>
          </a:bodyPr>
          <a:lstStyle/>
          <a:p>
            <a:r>
              <a:rPr lang="en-US" dirty="0"/>
              <a:t>MSCS-SE</a:t>
            </a:r>
            <a:endParaRPr lang="en-US" i="1" dirty="0"/>
          </a:p>
        </p:txBody>
      </p:sp>
    </p:spTree>
    <p:extLst>
      <p:ext uri="{BB962C8B-B14F-4D97-AF65-F5344CB8AC3E}">
        <p14:creationId xmlns:p14="http://schemas.microsoft.com/office/powerpoint/2010/main" val="357099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5208</TotalTime>
  <Words>2041</Words>
  <Application>Microsoft Office PowerPoint</Application>
  <PresentationFormat>On-screen Show (16:9)</PresentationFormat>
  <Paragraphs>421</Paragraphs>
  <Slides>35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Phosphate Inline</vt:lpstr>
      <vt:lpstr>Aleo</vt:lpstr>
      <vt:lpstr>Arial</vt:lpstr>
      <vt:lpstr>Calibri</vt:lpstr>
      <vt:lpstr>Rockwell</vt:lpstr>
      <vt:lpstr>Office Theme</vt:lpstr>
      <vt:lpstr>Master of Science in Computer Science (MSCS) New Students Orientation Fall 2022</vt:lpstr>
      <vt:lpstr>Outline</vt:lpstr>
      <vt:lpstr>Graduate Programs</vt:lpstr>
      <vt:lpstr>Minimum Credits for Degrees</vt:lpstr>
      <vt:lpstr>MSCS General</vt:lpstr>
      <vt:lpstr>PowerPoint Presentation</vt:lpstr>
      <vt:lpstr>MSCS General</vt:lpstr>
      <vt:lpstr>MSCS General:  Graduate Research Project Option</vt:lpstr>
      <vt:lpstr>MSCS-SE</vt:lpstr>
      <vt:lpstr>PowerPoint Presentation</vt:lpstr>
      <vt:lpstr>MSCS-SE</vt:lpstr>
      <vt:lpstr>MSCS-SE Software Engineering Project</vt:lpstr>
      <vt:lpstr>MSCS-SE: Typical Schedules</vt:lpstr>
      <vt:lpstr>  MSCS-DS </vt:lpstr>
      <vt:lpstr>PowerPoint Presentation</vt:lpstr>
      <vt:lpstr>MSCS-DS</vt:lpstr>
      <vt:lpstr>MSCS-DS</vt:lpstr>
      <vt:lpstr>MSCS-DS: Typical Schedules</vt:lpstr>
      <vt:lpstr>Notes on MSCS Course Numbers</vt:lpstr>
      <vt:lpstr>Internships</vt:lpstr>
      <vt:lpstr>Internships</vt:lpstr>
      <vt:lpstr>Internships</vt:lpstr>
      <vt:lpstr>Internship Credits</vt:lpstr>
      <vt:lpstr>Advising</vt:lpstr>
      <vt:lpstr>Registration</vt:lpstr>
      <vt:lpstr>Course Waiver </vt:lpstr>
      <vt:lpstr>Credit Transfer from Prior Institutions</vt:lpstr>
      <vt:lpstr>Academic Performance, Probation &amp; Dismissal</vt:lpstr>
      <vt:lpstr>Other Academic Regulations</vt:lpstr>
      <vt:lpstr>International Students</vt:lpstr>
      <vt:lpstr>PowerPoint Presentation</vt:lpstr>
      <vt:lpstr>PowerPoint Presentation</vt:lpstr>
      <vt:lpstr>Women in Tech</vt:lpstr>
      <vt:lpstr>PowerPoint Presentation</vt:lpstr>
      <vt:lpstr>PowerPoint Presentation</vt:lpstr>
    </vt:vector>
  </TitlesOfParts>
  <Company>Office of 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Seattle University</dc:creator>
  <cp:lastModifiedBy>Yingwu Zhu</cp:lastModifiedBy>
  <cp:revision>64</cp:revision>
  <dcterms:created xsi:type="dcterms:W3CDTF">2014-04-24T22:34:56Z</dcterms:created>
  <dcterms:modified xsi:type="dcterms:W3CDTF">2022-09-07T17:31:22Z</dcterms:modified>
</cp:coreProperties>
</file>