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35"/>
  </p:notesMasterIdLst>
  <p:sldIdLst>
    <p:sldId id="260" r:id="rId6"/>
    <p:sldId id="265" r:id="rId7"/>
    <p:sldId id="268" r:id="rId8"/>
    <p:sldId id="267" r:id="rId9"/>
    <p:sldId id="276" r:id="rId10"/>
    <p:sldId id="282" r:id="rId11"/>
    <p:sldId id="283" r:id="rId12"/>
    <p:sldId id="284" r:id="rId13"/>
    <p:sldId id="285" r:id="rId14"/>
    <p:sldId id="286" r:id="rId15"/>
    <p:sldId id="291" r:id="rId16"/>
    <p:sldId id="292" r:id="rId17"/>
    <p:sldId id="290" r:id="rId18"/>
    <p:sldId id="288" r:id="rId19"/>
    <p:sldId id="289" r:id="rId20"/>
    <p:sldId id="287" r:id="rId21"/>
    <p:sldId id="293" r:id="rId22"/>
    <p:sldId id="294" r:id="rId23"/>
    <p:sldId id="295" r:id="rId24"/>
    <p:sldId id="296" r:id="rId25"/>
    <p:sldId id="297" r:id="rId26"/>
    <p:sldId id="304" r:id="rId27"/>
    <p:sldId id="303" r:id="rId28"/>
    <p:sldId id="298" r:id="rId29"/>
    <p:sldId id="301" r:id="rId30"/>
    <p:sldId id="305" r:id="rId31"/>
    <p:sldId id="309" r:id="rId32"/>
    <p:sldId id="310" r:id="rId33"/>
    <p:sldId id="30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839"/>
    <a:srgbClr val="342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9" autoAdjust="0"/>
    <p:restoredTop sz="71144" autoAdjust="0"/>
  </p:normalViewPr>
  <p:slideViewPr>
    <p:cSldViewPr snapToGrid="0">
      <p:cViewPr varScale="1">
        <p:scale>
          <a:sx n="90" d="100"/>
          <a:sy n="90" d="100"/>
        </p:scale>
        <p:origin x="68" y="6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44F429-6000-4736-98B8-CA7A0ADB022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DAC9BB7-F918-4F4A-8FEC-63959F1BD5E4}">
      <dgm:prSet phldrT="[Text]"/>
      <dgm:spPr/>
      <dgm:t>
        <a:bodyPr/>
        <a:lstStyle/>
        <a:p>
          <a:r>
            <a:rPr lang="en-US" dirty="0"/>
            <a:t>Screening Round Entries (~35)</a:t>
          </a:r>
        </a:p>
      </dgm:t>
    </dgm:pt>
    <dgm:pt modelId="{C8723D47-304A-4769-BD69-1A725511195B}" type="parTrans" cxnId="{A6A13B12-7F08-4572-915C-D3ED1BB28F7B}">
      <dgm:prSet/>
      <dgm:spPr/>
      <dgm:t>
        <a:bodyPr/>
        <a:lstStyle/>
        <a:p>
          <a:endParaRPr lang="en-US"/>
        </a:p>
      </dgm:t>
    </dgm:pt>
    <dgm:pt modelId="{12134DC9-CCE3-4FB4-8FA0-5D4465CF0FE1}" type="sibTrans" cxnId="{A6A13B12-7F08-4572-915C-D3ED1BB28F7B}">
      <dgm:prSet/>
      <dgm:spPr/>
      <dgm:t>
        <a:bodyPr/>
        <a:lstStyle/>
        <a:p>
          <a:endParaRPr lang="en-US"/>
        </a:p>
      </dgm:t>
    </dgm:pt>
    <dgm:pt modelId="{F7F90798-B556-4C9E-8585-84F67B6DBC2A}">
      <dgm:prSet phldrT="[Text]"/>
      <dgm:spPr/>
      <dgm:t>
        <a:bodyPr/>
        <a:lstStyle/>
        <a:p>
          <a:r>
            <a:rPr lang="en-US" dirty="0"/>
            <a:t>Semi-Finalists (20-25)</a:t>
          </a:r>
        </a:p>
      </dgm:t>
    </dgm:pt>
    <dgm:pt modelId="{A2853D4D-6E74-4B9B-9D8A-16C3F0BE2687}" type="parTrans" cxnId="{13C5A369-FF64-41D4-8254-4ADF9F480263}">
      <dgm:prSet/>
      <dgm:spPr/>
      <dgm:t>
        <a:bodyPr/>
        <a:lstStyle/>
        <a:p>
          <a:endParaRPr lang="en-US"/>
        </a:p>
      </dgm:t>
    </dgm:pt>
    <dgm:pt modelId="{7FBF2CA1-A944-46E4-A555-AE64F9D6B085}" type="sibTrans" cxnId="{13C5A369-FF64-41D4-8254-4ADF9F480263}">
      <dgm:prSet/>
      <dgm:spPr/>
      <dgm:t>
        <a:bodyPr/>
        <a:lstStyle/>
        <a:p>
          <a:endParaRPr lang="en-US"/>
        </a:p>
      </dgm:t>
    </dgm:pt>
    <dgm:pt modelId="{432E5945-E1C2-48F0-975B-14F3CE1D84E7}">
      <dgm:prSet phldrT="[Text]"/>
      <dgm:spPr/>
      <dgm:t>
        <a:bodyPr/>
        <a:lstStyle/>
        <a:p>
          <a:r>
            <a:rPr lang="en-US" b="1" u="sng" dirty="0"/>
            <a:t>April 7</a:t>
          </a:r>
          <a:r>
            <a:rPr lang="en-US" b="1" dirty="0"/>
            <a:t> BOOTCAMP</a:t>
          </a:r>
        </a:p>
      </dgm:t>
    </dgm:pt>
    <dgm:pt modelId="{53FDB1F3-AAA4-4EF2-827A-6AD4F701AC99}" type="parTrans" cxnId="{78865CB3-637A-4C84-8EEC-36323A85F6CE}">
      <dgm:prSet/>
      <dgm:spPr/>
      <dgm:t>
        <a:bodyPr/>
        <a:lstStyle/>
        <a:p>
          <a:endParaRPr lang="en-US"/>
        </a:p>
      </dgm:t>
    </dgm:pt>
    <dgm:pt modelId="{40FA9E4B-5F33-4732-B2C6-848647F0250F}" type="sibTrans" cxnId="{78865CB3-637A-4C84-8EEC-36323A85F6CE}">
      <dgm:prSet/>
      <dgm:spPr/>
      <dgm:t>
        <a:bodyPr/>
        <a:lstStyle/>
        <a:p>
          <a:endParaRPr lang="en-US"/>
        </a:p>
      </dgm:t>
    </dgm:pt>
    <dgm:pt modelId="{A538C701-56F7-49C8-B0D0-BAA40E7668D4}">
      <dgm:prSet phldrT="[Text]"/>
      <dgm:spPr/>
      <dgm:t>
        <a:bodyPr/>
        <a:lstStyle/>
        <a:p>
          <a:r>
            <a:rPr lang="en-US" dirty="0"/>
            <a:t>Finalists (4)</a:t>
          </a:r>
        </a:p>
      </dgm:t>
    </dgm:pt>
    <dgm:pt modelId="{84978A20-DA01-4B82-BB02-3B5D4481336C}" type="parTrans" cxnId="{DE583B73-DF0D-4698-ABC3-1F41AB0BEA7E}">
      <dgm:prSet/>
      <dgm:spPr/>
      <dgm:t>
        <a:bodyPr/>
        <a:lstStyle/>
        <a:p>
          <a:endParaRPr lang="en-US"/>
        </a:p>
      </dgm:t>
    </dgm:pt>
    <dgm:pt modelId="{7A0A9DC8-220B-447B-99B6-6A2D304E6B26}" type="sibTrans" cxnId="{DE583B73-DF0D-4698-ABC3-1F41AB0BEA7E}">
      <dgm:prSet/>
      <dgm:spPr/>
      <dgm:t>
        <a:bodyPr/>
        <a:lstStyle/>
        <a:p>
          <a:endParaRPr lang="en-US"/>
        </a:p>
      </dgm:t>
    </dgm:pt>
    <dgm:pt modelId="{899B43CB-EC4E-4E6F-855D-30B99B63589F}">
      <dgm:prSet phldrT="[Text]"/>
      <dgm:spPr/>
      <dgm:t>
        <a:bodyPr/>
        <a:lstStyle/>
        <a:p>
          <a:r>
            <a:rPr lang="en-US" b="1" u="sng" dirty="0"/>
            <a:t>May 31</a:t>
          </a:r>
          <a:r>
            <a:rPr lang="en-US" b="1" dirty="0"/>
            <a:t> FINALS</a:t>
          </a:r>
        </a:p>
      </dgm:t>
    </dgm:pt>
    <dgm:pt modelId="{80017CF8-6B34-494B-BAFB-723106B3B9C0}" type="parTrans" cxnId="{350E4E6D-E5D5-48F3-BF56-0127F41FFC69}">
      <dgm:prSet/>
      <dgm:spPr/>
      <dgm:t>
        <a:bodyPr/>
        <a:lstStyle/>
        <a:p>
          <a:endParaRPr lang="en-US"/>
        </a:p>
      </dgm:t>
    </dgm:pt>
    <dgm:pt modelId="{59DA8373-5DD5-4CAC-A107-A3FBF5EA8986}" type="sibTrans" cxnId="{350E4E6D-E5D5-48F3-BF56-0127F41FFC69}">
      <dgm:prSet/>
      <dgm:spPr/>
      <dgm:t>
        <a:bodyPr/>
        <a:lstStyle/>
        <a:p>
          <a:endParaRPr lang="en-US"/>
        </a:p>
      </dgm:t>
    </dgm:pt>
    <dgm:pt modelId="{F262CCC4-7557-4284-A103-34A507ACDD84}">
      <dgm:prSet phldrT="[Text]"/>
      <dgm:spPr/>
      <dgm:t>
        <a:bodyPr/>
        <a:lstStyle/>
        <a:p>
          <a:r>
            <a:rPr lang="en-US" b="1" u="sng" dirty="0"/>
            <a:t>March 24</a:t>
          </a:r>
          <a:r>
            <a:rPr lang="en-US" b="1" u="none" dirty="0"/>
            <a:t> </a:t>
          </a:r>
          <a:r>
            <a:rPr lang="en-US" b="1" dirty="0"/>
            <a:t>BUSINESS PLAN SUMMARY</a:t>
          </a:r>
        </a:p>
      </dgm:t>
    </dgm:pt>
    <dgm:pt modelId="{018CF440-689B-481C-96B8-77EDCE2281BB}" type="parTrans" cxnId="{0144BC2B-15CC-474D-82B1-59F22529F0D6}">
      <dgm:prSet/>
      <dgm:spPr/>
      <dgm:t>
        <a:bodyPr/>
        <a:lstStyle/>
        <a:p>
          <a:endParaRPr lang="en-US"/>
        </a:p>
      </dgm:t>
    </dgm:pt>
    <dgm:pt modelId="{359883CA-924F-4D5C-817C-5994C0B19572}" type="sibTrans" cxnId="{0144BC2B-15CC-474D-82B1-59F22529F0D6}">
      <dgm:prSet/>
      <dgm:spPr/>
      <dgm:t>
        <a:bodyPr/>
        <a:lstStyle/>
        <a:p>
          <a:endParaRPr lang="en-US"/>
        </a:p>
      </dgm:t>
    </dgm:pt>
    <dgm:pt modelId="{5D0D522D-7658-4455-9421-F51700DFE4A5}">
      <dgm:prSet phldrT="[Text]"/>
      <dgm:spPr/>
      <dgm:t>
        <a:bodyPr/>
        <a:lstStyle/>
        <a:p>
          <a:r>
            <a:rPr lang="en-US" i="1" dirty="0"/>
            <a:t>Judges Comments</a:t>
          </a:r>
          <a:endParaRPr lang="en-US" b="1" dirty="0"/>
        </a:p>
      </dgm:t>
    </dgm:pt>
    <dgm:pt modelId="{E4BF0E94-704E-446F-B27C-DC0CC3CC9354}" type="parTrans" cxnId="{F792CB02-CFC4-42C4-B251-90D154340DF2}">
      <dgm:prSet/>
      <dgm:spPr/>
      <dgm:t>
        <a:bodyPr/>
        <a:lstStyle/>
        <a:p>
          <a:endParaRPr lang="en-US"/>
        </a:p>
      </dgm:t>
    </dgm:pt>
    <dgm:pt modelId="{417A6278-D85F-48D7-95B1-3E8355902D54}" type="sibTrans" cxnId="{F792CB02-CFC4-42C4-B251-90D154340DF2}">
      <dgm:prSet/>
      <dgm:spPr/>
      <dgm:t>
        <a:bodyPr/>
        <a:lstStyle/>
        <a:p>
          <a:endParaRPr lang="en-US"/>
        </a:p>
      </dgm:t>
    </dgm:pt>
    <dgm:pt modelId="{A805C64D-FA9C-4943-9458-12BF6909D5D0}">
      <dgm:prSet phldrT="[Text]"/>
      <dgm:spPr/>
      <dgm:t>
        <a:bodyPr/>
        <a:lstStyle/>
        <a:p>
          <a:r>
            <a:rPr lang="en-US" b="1" u="sng" dirty="0"/>
            <a:t>May 7</a:t>
          </a:r>
          <a:r>
            <a:rPr lang="en-US" b="1" dirty="0"/>
            <a:t> PITCH COMPETITION &amp; TRADESHOW</a:t>
          </a:r>
        </a:p>
      </dgm:t>
    </dgm:pt>
    <dgm:pt modelId="{87E7AFB6-4AA6-4E37-8B22-D47E04562B2B}" type="parTrans" cxnId="{D89FFD80-EDE2-4E63-A520-96AA87175E33}">
      <dgm:prSet/>
      <dgm:spPr/>
      <dgm:t>
        <a:bodyPr/>
        <a:lstStyle/>
        <a:p>
          <a:endParaRPr lang="en-US"/>
        </a:p>
      </dgm:t>
    </dgm:pt>
    <dgm:pt modelId="{2B03EAEB-39D3-45D1-9175-CE50AEC8EEAF}" type="sibTrans" cxnId="{D89FFD80-EDE2-4E63-A520-96AA87175E33}">
      <dgm:prSet/>
      <dgm:spPr/>
      <dgm:t>
        <a:bodyPr/>
        <a:lstStyle/>
        <a:p>
          <a:endParaRPr lang="en-US"/>
        </a:p>
      </dgm:t>
    </dgm:pt>
    <dgm:pt modelId="{5248BFB1-FAF8-4341-BB7C-F3843AD50252}">
      <dgm:prSet phldrT="[Text]"/>
      <dgm:spPr/>
      <dgm:t>
        <a:bodyPr/>
        <a:lstStyle/>
        <a:p>
          <a:r>
            <a:rPr lang="en-US" i="1" dirty="0"/>
            <a:t>Team Coach Matched</a:t>
          </a:r>
          <a:endParaRPr lang="en-US" b="1" dirty="0"/>
        </a:p>
      </dgm:t>
    </dgm:pt>
    <dgm:pt modelId="{731B0432-7E3E-4C7B-9E2D-830F38D4C0EB}" type="parTrans" cxnId="{524BA1CA-72D2-41E9-A7D1-E94E25F29E9B}">
      <dgm:prSet/>
      <dgm:spPr/>
      <dgm:t>
        <a:bodyPr/>
        <a:lstStyle/>
        <a:p>
          <a:endParaRPr lang="en-US"/>
        </a:p>
      </dgm:t>
    </dgm:pt>
    <dgm:pt modelId="{F42C1B48-74C0-4D26-8024-1D98342F7BD6}" type="sibTrans" cxnId="{524BA1CA-72D2-41E9-A7D1-E94E25F29E9B}">
      <dgm:prSet/>
      <dgm:spPr/>
      <dgm:t>
        <a:bodyPr/>
        <a:lstStyle/>
        <a:p>
          <a:endParaRPr lang="en-US"/>
        </a:p>
      </dgm:t>
    </dgm:pt>
    <dgm:pt modelId="{78D97E54-C0CB-4168-8696-729D2D4F4158}">
      <dgm:prSet phldrT="[Text]"/>
      <dgm:spPr/>
      <dgm:t>
        <a:bodyPr/>
        <a:lstStyle/>
        <a:p>
          <a:r>
            <a:rPr lang="en-US" i="1" dirty="0"/>
            <a:t>Expert Coaching Sessions</a:t>
          </a:r>
          <a:endParaRPr lang="en-US" b="1" dirty="0"/>
        </a:p>
      </dgm:t>
    </dgm:pt>
    <dgm:pt modelId="{F53D084A-B131-465E-810A-784EF11C4938}" type="parTrans" cxnId="{CEEA3EF3-D80B-4546-93D5-F5BAA4347047}">
      <dgm:prSet/>
      <dgm:spPr/>
      <dgm:t>
        <a:bodyPr/>
        <a:lstStyle/>
        <a:p>
          <a:endParaRPr lang="en-US"/>
        </a:p>
      </dgm:t>
    </dgm:pt>
    <dgm:pt modelId="{0E54C86A-A681-4B4B-8D44-3D1DE0C5EE63}" type="sibTrans" cxnId="{CEEA3EF3-D80B-4546-93D5-F5BAA4347047}">
      <dgm:prSet/>
      <dgm:spPr/>
      <dgm:t>
        <a:bodyPr/>
        <a:lstStyle/>
        <a:p>
          <a:endParaRPr lang="en-US"/>
        </a:p>
      </dgm:t>
    </dgm:pt>
    <dgm:pt modelId="{5E07883C-BD38-46EF-A3B9-694E3199BED6}">
      <dgm:prSet phldrT="[Text]"/>
      <dgm:spPr/>
      <dgm:t>
        <a:bodyPr/>
        <a:lstStyle/>
        <a:p>
          <a:r>
            <a:rPr lang="en-US" i="1" dirty="0"/>
            <a:t>Prepare to Enter</a:t>
          </a:r>
        </a:p>
      </dgm:t>
    </dgm:pt>
    <dgm:pt modelId="{B813537B-2799-46C8-91A4-DA1631D76CCF}" type="parTrans" cxnId="{EF21521E-56CF-4849-AA90-057ECF9277DF}">
      <dgm:prSet/>
      <dgm:spPr/>
      <dgm:t>
        <a:bodyPr/>
        <a:lstStyle/>
        <a:p>
          <a:endParaRPr lang="en-US"/>
        </a:p>
      </dgm:t>
    </dgm:pt>
    <dgm:pt modelId="{7005FC68-7666-4555-82AC-0BB9B2A8A2D4}" type="sibTrans" cxnId="{EF21521E-56CF-4849-AA90-057ECF9277DF}">
      <dgm:prSet/>
      <dgm:spPr/>
      <dgm:t>
        <a:bodyPr/>
        <a:lstStyle/>
        <a:p>
          <a:endParaRPr lang="en-US"/>
        </a:p>
      </dgm:t>
    </dgm:pt>
    <dgm:pt modelId="{925016D1-FBE2-468F-B420-1DC1EA62BA5A}">
      <dgm:prSet phldrT="[Text]"/>
      <dgm:spPr/>
      <dgm:t>
        <a:bodyPr/>
        <a:lstStyle/>
        <a:p>
          <a:r>
            <a:rPr lang="en-US" b="1" dirty="0"/>
            <a:t>RESOURCE NIGHTS</a:t>
          </a:r>
        </a:p>
      </dgm:t>
    </dgm:pt>
    <dgm:pt modelId="{4A82F5D8-7B8C-4FB6-ADFF-69E523DB12B4}" type="parTrans" cxnId="{0B1024EA-CFE6-46E8-8D1F-3AAEF86D49EC}">
      <dgm:prSet/>
      <dgm:spPr/>
      <dgm:t>
        <a:bodyPr/>
        <a:lstStyle/>
        <a:p>
          <a:endParaRPr lang="en-US"/>
        </a:p>
      </dgm:t>
    </dgm:pt>
    <dgm:pt modelId="{A8D36D62-EFB2-4054-AE32-9C52FC29282E}" type="sibTrans" cxnId="{0B1024EA-CFE6-46E8-8D1F-3AAEF86D49EC}">
      <dgm:prSet/>
      <dgm:spPr/>
      <dgm:t>
        <a:bodyPr/>
        <a:lstStyle/>
        <a:p>
          <a:endParaRPr lang="en-US"/>
        </a:p>
      </dgm:t>
    </dgm:pt>
    <dgm:pt modelId="{3E4F8938-D6B3-4E35-959B-F7E667E028F2}">
      <dgm:prSet phldrT="[Text]"/>
      <dgm:spPr/>
      <dgm:t>
        <a:bodyPr/>
        <a:lstStyle/>
        <a:p>
          <a:r>
            <a:rPr lang="en-US" i="1" dirty="0"/>
            <a:t>Personal Coaching</a:t>
          </a:r>
        </a:p>
      </dgm:t>
    </dgm:pt>
    <dgm:pt modelId="{3FDD63EC-F7A9-4DAA-94C0-24630C211645}" type="parTrans" cxnId="{9B40228D-8CF4-48DE-AFF9-A3BDC8C40030}">
      <dgm:prSet/>
      <dgm:spPr/>
      <dgm:t>
        <a:bodyPr/>
        <a:lstStyle/>
        <a:p>
          <a:endParaRPr lang="en-US"/>
        </a:p>
      </dgm:t>
    </dgm:pt>
    <dgm:pt modelId="{D273006F-3F5F-485F-B1B9-774A98C7336B}" type="sibTrans" cxnId="{9B40228D-8CF4-48DE-AFF9-A3BDC8C40030}">
      <dgm:prSet/>
      <dgm:spPr/>
      <dgm:t>
        <a:bodyPr/>
        <a:lstStyle/>
        <a:p>
          <a:endParaRPr lang="en-US"/>
        </a:p>
      </dgm:t>
    </dgm:pt>
    <dgm:pt modelId="{B3C5F5CD-0F99-4210-9803-0498AD41E615}" type="pres">
      <dgm:prSet presAssocID="{5444F429-6000-4736-98B8-CA7A0ADB022D}" presName="Name0" presStyleCnt="0">
        <dgm:presLayoutVars>
          <dgm:chMax val="11"/>
          <dgm:chPref val="11"/>
          <dgm:dir/>
          <dgm:resizeHandles/>
        </dgm:presLayoutVars>
      </dgm:prSet>
      <dgm:spPr/>
    </dgm:pt>
    <dgm:pt modelId="{72ACA2FA-4B81-4DB8-A4AE-8481234459FF}" type="pres">
      <dgm:prSet presAssocID="{A538C701-56F7-49C8-B0D0-BAA40E7668D4}" presName="Accent4" presStyleCnt="0"/>
      <dgm:spPr/>
    </dgm:pt>
    <dgm:pt modelId="{86274F5C-C4E9-47AF-843A-AF45C794198F}" type="pres">
      <dgm:prSet presAssocID="{A538C701-56F7-49C8-B0D0-BAA40E7668D4}" presName="Accent" presStyleLbl="node1" presStyleIdx="0" presStyleCnt="4"/>
      <dgm:spPr/>
    </dgm:pt>
    <dgm:pt modelId="{703B36F8-482B-42AD-8510-3889DB4646E3}" type="pres">
      <dgm:prSet presAssocID="{A538C701-56F7-49C8-B0D0-BAA40E7668D4}" presName="ParentBackground4" presStyleCnt="0"/>
      <dgm:spPr/>
    </dgm:pt>
    <dgm:pt modelId="{9D9B6E82-9131-42F8-A70A-637605B030FF}" type="pres">
      <dgm:prSet presAssocID="{A538C701-56F7-49C8-B0D0-BAA40E7668D4}" presName="ParentBackground" presStyleLbl="fgAcc1" presStyleIdx="0" presStyleCnt="4"/>
      <dgm:spPr/>
    </dgm:pt>
    <dgm:pt modelId="{E4E5E782-8BAA-4276-82E5-0EB25D1F551E}" type="pres">
      <dgm:prSet presAssocID="{A538C701-56F7-49C8-B0D0-BAA40E7668D4}" presName="Child4" presStyleLbl="revTx" presStyleIdx="0" presStyleCnt="4">
        <dgm:presLayoutVars>
          <dgm:chMax val="0"/>
          <dgm:chPref val="0"/>
          <dgm:bulletEnabled val="1"/>
        </dgm:presLayoutVars>
      </dgm:prSet>
      <dgm:spPr/>
    </dgm:pt>
    <dgm:pt modelId="{A267C236-7FF7-48D4-9E03-960E1D9681E8}" type="pres">
      <dgm:prSet presAssocID="{A538C701-56F7-49C8-B0D0-BAA40E7668D4}" presName="Parent4" presStyleLbl="revTx" presStyleIdx="0" presStyleCnt="4">
        <dgm:presLayoutVars>
          <dgm:chMax val="1"/>
          <dgm:chPref val="1"/>
          <dgm:bulletEnabled val="1"/>
        </dgm:presLayoutVars>
      </dgm:prSet>
      <dgm:spPr/>
    </dgm:pt>
    <dgm:pt modelId="{4ED86340-E4AA-41C5-B1E8-90AFB74E243F}" type="pres">
      <dgm:prSet presAssocID="{F7F90798-B556-4C9E-8585-84F67B6DBC2A}" presName="Accent3" presStyleCnt="0"/>
      <dgm:spPr/>
    </dgm:pt>
    <dgm:pt modelId="{6579AF29-E079-4A75-B068-364F7B1AAA0A}" type="pres">
      <dgm:prSet presAssocID="{F7F90798-B556-4C9E-8585-84F67B6DBC2A}" presName="Accent" presStyleLbl="node1" presStyleIdx="1" presStyleCnt="4"/>
      <dgm:spPr/>
    </dgm:pt>
    <dgm:pt modelId="{F94FD201-EBAB-434B-87C9-E598ADF62F27}" type="pres">
      <dgm:prSet presAssocID="{F7F90798-B556-4C9E-8585-84F67B6DBC2A}" presName="ParentBackground3" presStyleCnt="0"/>
      <dgm:spPr/>
    </dgm:pt>
    <dgm:pt modelId="{89AC419A-C54A-46C9-B004-E5750F29F703}" type="pres">
      <dgm:prSet presAssocID="{F7F90798-B556-4C9E-8585-84F67B6DBC2A}" presName="ParentBackground" presStyleLbl="fgAcc1" presStyleIdx="1" presStyleCnt="4"/>
      <dgm:spPr/>
    </dgm:pt>
    <dgm:pt modelId="{0C3F2DEB-F904-4258-89ED-9593CC834F0F}" type="pres">
      <dgm:prSet presAssocID="{F7F90798-B556-4C9E-8585-84F67B6DBC2A}" presName="Child3" presStyleLbl="revTx" presStyleIdx="1" presStyleCnt="4">
        <dgm:presLayoutVars>
          <dgm:chMax val="0"/>
          <dgm:chPref val="0"/>
          <dgm:bulletEnabled val="1"/>
        </dgm:presLayoutVars>
      </dgm:prSet>
      <dgm:spPr/>
    </dgm:pt>
    <dgm:pt modelId="{FB59A768-D65F-414C-8C4F-166FAE9B075F}" type="pres">
      <dgm:prSet presAssocID="{F7F90798-B556-4C9E-8585-84F67B6DBC2A}" presName="Parent3" presStyleLbl="revTx" presStyleIdx="1" presStyleCnt="4">
        <dgm:presLayoutVars>
          <dgm:chMax val="1"/>
          <dgm:chPref val="1"/>
          <dgm:bulletEnabled val="1"/>
        </dgm:presLayoutVars>
      </dgm:prSet>
      <dgm:spPr/>
    </dgm:pt>
    <dgm:pt modelId="{884402F0-A5A5-4235-8FDD-D8516F27A93A}" type="pres">
      <dgm:prSet presAssocID="{8DAC9BB7-F918-4F4A-8FEC-63959F1BD5E4}" presName="Accent2" presStyleCnt="0"/>
      <dgm:spPr/>
    </dgm:pt>
    <dgm:pt modelId="{DBCBD7FC-2425-41C3-9B76-949D548AC370}" type="pres">
      <dgm:prSet presAssocID="{8DAC9BB7-F918-4F4A-8FEC-63959F1BD5E4}" presName="Accent" presStyleLbl="node1" presStyleIdx="2" presStyleCnt="4"/>
      <dgm:spPr/>
    </dgm:pt>
    <dgm:pt modelId="{52800373-3B85-4C7B-B969-DF91D96440CE}" type="pres">
      <dgm:prSet presAssocID="{8DAC9BB7-F918-4F4A-8FEC-63959F1BD5E4}" presName="ParentBackground2" presStyleCnt="0"/>
      <dgm:spPr/>
    </dgm:pt>
    <dgm:pt modelId="{FC4F1047-63A7-48DC-99AF-57BBE987BB4C}" type="pres">
      <dgm:prSet presAssocID="{8DAC9BB7-F918-4F4A-8FEC-63959F1BD5E4}" presName="ParentBackground" presStyleLbl="fgAcc1" presStyleIdx="2" presStyleCnt="4"/>
      <dgm:spPr/>
    </dgm:pt>
    <dgm:pt modelId="{C8D143DD-C4C7-4B57-85C3-E81B59644EA2}" type="pres">
      <dgm:prSet presAssocID="{8DAC9BB7-F918-4F4A-8FEC-63959F1BD5E4}" presName="Child2" presStyleLbl="revTx" presStyleIdx="2" presStyleCnt="4">
        <dgm:presLayoutVars>
          <dgm:chMax val="0"/>
          <dgm:chPref val="0"/>
          <dgm:bulletEnabled val="1"/>
        </dgm:presLayoutVars>
      </dgm:prSet>
      <dgm:spPr/>
    </dgm:pt>
    <dgm:pt modelId="{D29F74AD-C0C5-4C6B-A9EE-657D299C9B69}" type="pres">
      <dgm:prSet presAssocID="{8DAC9BB7-F918-4F4A-8FEC-63959F1BD5E4}" presName="Parent2" presStyleLbl="revTx" presStyleIdx="2" presStyleCnt="4">
        <dgm:presLayoutVars>
          <dgm:chMax val="1"/>
          <dgm:chPref val="1"/>
          <dgm:bulletEnabled val="1"/>
        </dgm:presLayoutVars>
      </dgm:prSet>
      <dgm:spPr/>
    </dgm:pt>
    <dgm:pt modelId="{4AC61C90-6B4A-48A6-8376-3E069B876A80}" type="pres">
      <dgm:prSet presAssocID="{5E07883C-BD38-46EF-A3B9-694E3199BED6}" presName="Accent1" presStyleCnt="0"/>
      <dgm:spPr/>
    </dgm:pt>
    <dgm:pt modelId="{68C173FE-DA1A-41E0-87DC-547B7DA646DC}" type="pres">
      <dgm:prSet presAssocID="{5E07883C-BD38-46EF-A3B9-694E3199BED6}" presName="Accent" presStyleLbl="node1" presStyleIdx="3" presStyleCnt="4"/>
      <dgm:spPr/>
    </dgm:pt>
    <dgm:pt modelId="{FAA4FA9D-2FD2-4A82-AA7E-84975885B14B}" type="pres">
      <dgm:prSet presAssocID="{5E07883C-BD38-46EF-A3B9-694E3199BED6}" presName="ParentBackground1" presStyleCnt="0"/>
      <dgm:spPr/>
    </dgm:pt>
    <dgm:pt modelId="{CD152F20-22C8-466F-863A-4AF3DC122F40}" type="pres">
      <dgm:prSet presAssocID="{5E07883C-BD38-46EF-A3B9-694E3199BED6}" presName="ParentBackground" presStyleLbl="fgAcc1" presStyleIdx="3" presStyleCnt="4"/>
      <dgm:spPr/>
    </dgm:pt>
    <dgm:pt modelId="{9123D847-D21B-4D99-BAB0-DFD80594950D}" type="pres">
      <dgm:prSet presAssocID="{5E07883C-BD38-46EF-A3B9-694E3199BED6}" presName="Child1" presStyleLbl="revTx" presStyleIdx="3" presStyleCnt="4">
        <dgm:presLayoutVars>
          <dgm:chMax val="0"/>
          <dgm:chPref val="0"/>
          <dgm:bulletEnabled val="1"/>
        </dgm:presLayoutVars>
      </dgm:prSet>
      <dgm:spPr/>
    </dgm:pt>
    <dgm:pt modelId="{DF0C24F8-D127-4C5B-B379-881C517E0F70}" type="pres">
      <dgm:prSet presAssocID="{5E07883C-BD38-46EF-A3B9-694E3199BED6}" presName="Parent1" presStyleLbl="revTx" presStyleIdx="3" presStyleCnt="4">
        <dgm:presLayoutVars>
          <dgm:chMax val="1"/>
          <dgm:chPref val="1"/>
          <dgm:bulletEnabled val="1"/>
        </dgm:presLayoutVars>
      </dgm:prSet>
      <dgm:spPr/>
    </dgm:pt>
  </dgm:ptLst>
  <dgm:cxnLst>
    <dgm:cxn modelId="{F792CB02-CFC4-42C4-B251-90D154340DF2}" srcId="{8DAC9BB7-F918-4F4A-8FEC-63959F1BD5E4}" destId="{5D0D522D-7658-4455-9421-F51700DFE4A5}" srcOrd="1" destOrd="0" parTransId="{E4BF0E94-704E-446F-B27C-DC0CC3CC9354}" sibTransId="{417A6278-D85F-48D7-95B1-3E8355902D54}"/>
    <dgm:cxn modelId="{A6A13B12-7F08-4572-915C-D3ED1BB28F7B}" srcId="{5444F429-6000-4736-98B8-CA7A0ADB022D}" destId="{8DAC9BB7-F918-4F4A-8FEC-63959F1BD5E4}" srcOrd="1" destOrd="0" parTransId="{C8723D47-304A-4769-BD69-1A725511195B}" sibTransId="{12134DC9-CCE3-4FB4-8FA0-5D4465CF0FE1}"/>
    <dgm:cxn modelId="{EF21521E-56CF-4849-AA90-057ECF9277DF}" srcId="{5444F429-6000-4736-98B8-CA7A0ADB022D}" destId="{5E07883C-BD38-46EF-A3B9-694E3199BED6}" srcOrd="0" destOrd="0" parTransId="{B813537B-2799-46C8-91A4-DA1631D76CCF}" sibTransId="{7005FC68-7666-4555-82AC-0BB9B2A8A2D4}"/>
    <dgm:cxn modelId="{A4AC2A1F-FFE4-4ED0-9E61-CEEE886FA640}" type="presOf" srcId="{8DAC9BB7-F918-4F4A-8FEC-63959F1BD5E4}" destId="{FC4F1047-63A7-48DC-99AF-57BBE987BB4C}" srcOrd="0" destOrd="0" presId="urn:microsoft.com/office/officeart/2011/layout/CircleProcess"/>
    <dgm:cxn modelId="{0144BC2B-15CC-474D-82B1-59F22529F0D6}" srcId="{8DAC9BB7-F918-4F4A-8FEC-63959F1BD5E4}" destId="{F262CCC4-7557-4284-A103-34A507ACDD84}" srcOrd="0" destOrd="0" parTransId="{018CF440-689B-481C-96B8-77EDCE2281BB}" sibTransId="{359883CA-924F-4D5C-817C-5994C0B19572}"/>
    <dgm:cxn modelId="{8725092D-F7FC-4E9E-9F82-F135B352B900}" type="presOf" srcId="{78D97E54-C0CB-4168-8696-729D2D4F4158}" destId="{E4E5E782-8BAA-4276-82E5-0EB25D1F551E}" srcOrd="0" destOrd="1" presId="urn:microsoft.com/office/officeart/2011/layout/CircleProcess"/>
    <dgm:cxn modelId="{4EF0BC31-D3C7-4DE5-9C95-8AF10C26E13F}" type="presOf" srcId="{925016D1-FBE2-468F-B420-1DC1EA62BA5A}" destId="{9123D847-D21B-4D99-BAB0-DFD80594950D}" srcOrd="0" destOrd="0" presId="urn:microsoft.com/office/officeart/2011/layout/CircleProcess"/>
    <dgm:cxn modelId="{6DED2232-5B86-4196-B87A-85F8F8DDCD6D}" type="presOf" srcId="{A538C701-56F7-49C8-B0D0-BAA40E7668D4}" destId="{A267C236-7FF7-48D4-9E03-960E1D9681E8}" srcOrd="1" destOrd="0" presId="urn:microsoft.com/office/officeart/2011/layout/CircleProcess"/>
    <dgm:cxn modelId="{DE92E833-AEEA-4ED4-A958-91B9756543DB}" type="presOf" srcId="{5444F429-6000-4736-98B8-CA7A0ADB022D}" destId="{B3C5F5CD-0F99-4210-9803-0498AD41E615}" srcOrd="0" destOrd="0" presId="urn:microsoft.com/office/officeart/2011/layout/CircleProcess"/>
    <dgm:cxn modelId="{4BF6605E-490C-4B60-A696-CD62FF811256}" type="presOf" srcId="{3E4F8938-D6B3-4E35-959B-F7E667E028F2}" destId="{9123D847-D21B-4D99-BAB0-DFD80594950D}" srcOrd="0" destOrd="1" presId="urn:microsoft.com/office/officeart/2011/layout/CircleProcess"/>
    <dgm:cxn modelId="{D1732947-77C0-4F70-A574-1D0A251950B6}" type="presOf" srcId="{899B43CB-EC4E-4E6F-855D-30B99B63589F}" destId="{E4E5E782-8BAA-4276-82E5-0EB25D1F551E}" srcOrd="0" destOrd="0" presId="urn:microsoft.com/office/officeart/2011/layout/CircleProcess"/>
    <dgm:cxn modelId="{13C5A369-FF64-41D4-8254-4ADF9F480263}" srcId="{5444F429-6000-4736-98B8-CA7A0ADB022D}" destId="{F7F90798-B556-4C9E-8585-84F67B6DBC2A}" srcOrd="2" destOrd="0" parTransId="{A2853D4D-6E74-4B9B-9D8A-16C3F0BE2687}" sibTransId="{7FBF2CA1-A944-46E4-A555-AE64F9D6B085}"/>
    <dgm:cxn modelId="{9ED0A96C-BBA7-4BD4-B389-BDC8252C76D1}" type="presOf" srcId="{432E5945-E1C2-48F0-975B-14F3CE1D84E7}" destId="{0C3F2DEB-F904-4258-89ED-9593CC834F0F}" srcOrd="0" destOrd="0" presId="urn:microsoft.com/office/officeart/2011/layout/CircleProcess"/>
    <dgm:cxn modelId="{350E4E6D-E5D5-48F3-BF56-0127F41FFC69}" srcId="{A538C701-56F7-49C8-B0D0-BAA40E7668D4}" destId="{899B43CB-EC4E-4E6F-855D-30B99B63589F}" srcOrd="0" destOrd="0" parTransId="{80017CF8-6B34-494B-BAFB-723106B3B9C0}" sibTransId="{59DA8373-5DD5-4CAC-A107-A3FBF5EA8986}"/>
    <dgm:cxn modelId="{DE583B73-DF0D-4698-ABC3-1F41AB0BEA7E}" srcId="{5444F429-6000-4736-98B8-CA7A0ADB022D}" destId="{A538C701-56F7-49C8-B0D0-BAA40E7668D4}" srcOrd="3" destOrd="0" parTransId="{84978A20-DA01-4B82-BB02-3B5D4481336C}" sibTransId="{7A0A9DC8-220B-447B-99B6-6A2D304E6B26}"/>
    <dgm:cxn modelId="{FC6B1A58-6790-479D-8E5C-74591352A250}" type="presOf" srcId="{5248BFB1-FAF8-4341-BB7C-F3843AD50252}" destId="{0C3F2DEB-F904-4258-89ED-9593CC834F0F}" srcOrd="0" destOrd="2" presId="urn:microsoft.com/office/officeart/2011/layout/CircleProcess"/>
    <dgm:cxn modelId="{D89FFD80-EDE2-4E63-A520-96AA87175E33}" srcId="{F7F90798-B556-4C9E-8585-84F67B6DBC2A}" destId="{A805C64D-FA9C-4943-9458-12BF6909D5D0}" srcOrd="1" destOrd="0" parTransId="{87E7AFB6-4AA6-4E37-8B22-D47E04562B2B}" sibTransId="{2B03EAEB-39D3-45D1-9175-CE50AEC8EEAF}"/>
    <dgm:cxn modelId="{B391978C-0C89-434C-9AC6-A7EA9A213224}" type="presOf" srcId="{F7F90798-B556-4C9E-8585-84F67B6DBC2A}" destId="{89AC419A-C54A-46C9-B004-E5750F29F703}" srcOrd="0" destOrd="0" presId="urn:microsoft.com/office/officeart/2011/layout/CircleProcess"/>
    <dgm:cxn modelId="{9B40228D-8CF4-48DE-AFF9-A3BDC8C40030}" srcId="{5E07883C-BD38-46EF-A3B9-694E3199BED6}" destId="{3E4F8938-D6B3-4E35-959B-F7E667E028F2}" srcOrd="1" destOrd="0" parTransId="{3FDD63EC-F7A9-4DAA-94C0-24630C211645}" sibTransId="{D273006F-3F5F-485F-B1B9-774A98C7336B}"/>
    <dgm:cxn modelId="{D9589F9C-4326-42D5-9EF0-5CA5B9D47CC1}" type="presOf" srcId="{5D0D522D-7658-4455-9421-F51700DFE4A5}" destId="{C8D143DD-C4C7-4B57-85C3-E81B59644EA2}" srcOrd="0" destOrd="1" presId="urn:microsoft.com/office/officeart/2011/layout/CircleProcess"/>
    <dgm:cxn modelId="{BFDBF7A0-6AE0-4808-AC0F-CD8CBB641CDB}" type="presOf" srcId="{A538C701-56F7-49C8-B0D0-BAA40E7668D4}" destId="{9D9B6E82-9131-42F8-A70A-637605B030FF}" srcOrd="0" destOrd="0" presId="urn:microsoft.com/office/officeart/2011/layout/CircleProcess"/>
    <dgm:cxn modelId="{4CCE92A4-9F15-4D53-AD64-7CEAED7E2946}" type="presOf" srcId="{5E07883C-BD38-46EF-A3B9-694E3199BED6}" destId="{DF0C24F8-D127-4C5B-B379-881C517E0F70}" srcOrd="1" destOrd="0" presId="urn:microsoft.com/office/officeart/2011/layout/CircleProcess"/>
    <dgm:cxn modelId="{19F97CA8-1CA8-4EB9-A82B-6047E9F3EFD3}" type="presOf" srcId="{F7F90798-B556-4C9E-8585-84F67B6DBC2A}" destId="{FB59A768-D65F-414C-8C4F-166FAE9B075F}" srcOrd="1" destOrd="0" presId="urn:microsoft.com/office/officeart/2011/layout/CircleProcess"/>
    <dgm:cxn modelId="{73DC63AC-F521-49FD-812D-0262983C7DE8}" type="presOf" srcId="{F262CCC4-7557-4284-A103-34A507ACDD84}" destId="{C8D143DD-C4C7-4B57-85C3-E81B59644EA2}" srcOrd="0" destOrd="0" presId="urn:microsoft.com/office/officeart/2011/layout/CircleProcess"/>
    <dgm:cxn modelId="{1EC41CB0-B1C1-46EB-9BE7-3E09BDFDC6E9}" type="presOf" srcId="{5E07883C-BD38-46EF-A3B9-694E3199BED6}" destId="{CD152F20-22C8-466F-863A-4AF3DC122F40}" srcOrd="0" destOrd="0" presId="urn:microsoft.com/office/officeart/2011/layout/CircleProcess"/>
    <dgm:cxn modelId="{78865CB3-637A-4C84-8EEC-36323A85F6CE}" srcId="{F7F90798-B556-4C9E-8585-84F67B6DBC2A}" destId="{432E5945-E1C2-48F0-975B-14F3CE1D84E7}" srcOrd="0" destOrd="0" parTransId="{53FDB1F3-AAA4-4EF2-827A-6AD4F701AC99}" sibTransId="{40FA9E4B-5F33-4732-B2C6-848647F0250F}"/>
    <dgm:cxn modelId="{F7F378BE-77E6-4AC0-8982-626A50AC504E}" type="presOf" srcId="{8DAC9BB7-F918-4F4A-8FEC-63959F1BD5E4}" destId="{D29F74AD-C0C5-4C6B-A9EE-657D299C9B69}" srcOrd="1" destOrd="0" presId="urn:microsoft.com/office/officeart/2011/layout/CircleProcess"/>
    <dgm:cxn modelId="{524BA1CA-72D2-41E9-A7D1-E94E25F29E9B}" srcId="{F7F90798-B556-4C9E-8585-84F67B6DBC2A}" destId="{5248BFB1-FAF8-4341-BB7C-F3843AD50252}" srcOrd="2" destOrd="0" parTransId="{731B0432-7E3E-4C7B-9E2D-830F38D4C0EB}" sibTransId="{F42C1B48-74C0-4D26-8024-1D98342F7BD6}"/>
    <dgm:cxn modelId="{0B1024EA-CFE6-46E8-8D1F-3AAEF86D49EC}" srcId="{5E07883C-BD38-46EF-A3B9-694E3199BED6}" destId="{925016D1-FBE2-468F-B420-1DC1EA62BA5A}" srcOrd="0" destOrd="0" parTransId="{4A82F5D8-7B8C-4FB6-ADFF-69E523DB12B4}" sibTransId="{A8D36D62-EFB2-4054-AE32-9C52FC29282E}"/>
    <dgm:cxn modelId="{0DB1F7F2-3371-481D-9814-FF50215D9A9D}" type="presOf" srcId="{A805C64D-FA9C-4943-9458-12BF6909D5D0}" destId="{0C3F2DEB-F904-4258-89ED-9593CC834F0F}" srcOrd="0" destOrd="1" presId="urn:microsoft.com/office/officeart/2011/layout/CircleProcess"/>
    <dgm:cxn modelId="{CEEA3EF3-D80B-4546-93D5-F5BAA4347047}" srcId="{A538C701-56F7-49C8-B0D0-BAA40E7668D4}" destId="{78D97E54-C0CB-4168-8696-729D2D4F4158}" srcOrd="1" destOrd="0" parTransId="{F53D084A-B131-465E-810A-784EF11C4938}" sibTransId="{0E54C86A-A681-4B4B-8D44-3D1DE0C5EE63}"/>
    <dgm:cxn modelId="{684E81CB-9B55-4DF0-967E-21D89342CF74}" type="presParOf" srcId="{B3C5F5CD-0F99-4210-9803-0498AD41E615}" destId="{72ACA2FA-4B81-4DB8-A4AE-8481234459FF}" srcOrd="0" destOrd="0" presId="urn:microsoft.com/office/officeart/2011/layout/CircleProcess"/>
    <dgm:cxn modelId="{41923248-731A-45D2-A456-044E46856FF5}" type="presParOf" srcId="{72ACA2FA-4B81-4DB8-A4AE-8481234459FF}" destId="{86274F5C-C4E9-47AF-843A-AF45C794198F}" srcOrd="0" destOrd="0" presId="urn:microsoft.com/office/officeart/2011/layout/CircleProcess"/>
    <dgm:cxn modelId="{9DD2E083-6551-4326-9AB6-0A23DA2A4A4B}" type="presParOf" srcId="{B3C5F5CD-0F99-4210-9803-0498AD41E615}" destId="{703B36F8-482B-42AD-8510-3889DB4646E3}" srcOrd="1" destOrd="0" presId="urn:microsoft.com/office/officeart/2011/layout/CircleProcess"/>
    <dgm:cxn modelId="{6506302B-A882-4707-8AC0-7EA74346F296}" type="presParOf" srcId="{703B36F8-482B-42AD-8510-3889DB4646E3}" destId="{9D9B6E82-9131-42F8-A70A-637605B030FF}" srcOrd="0" destOrd="0" presId="urn:microsoft.com/office/officeart/2011/layout/CircleProcess"/>
    <dgm:cxn modelId="{E724579E-A2E6-44FE-807A-B4A6A68F4F22}" type="presParOf" srcId="{B3C5F5CD-0F99-4210-9803-0498AD41E615}" destId="{E4E5E782-8BAA-4276-82E5-0EB25D1F551E}" srcOrd="2" destOrd="0" presId="urn:microsoft.com/office/officeart/2011/layout/CircleProcess"/>
    <dgm:cxn modelId="{B61AD5A9-2ABA-42CA-BCA4-79699E874119}" type="presParOf" srcId="{B3C5F5CD-0F99-4210-9803-0498AD41E615}" destId="{A267C236-7FF7-48D4-9E03-960E1D9681E8}" srcOrd="3" destOrd="0" presId="urn:microsoft.com/office/officeart/2011/layout/CircleProcess"/>
    <dgm:cxn modelId="{860A9EAD-EA0A-4726-9219-F1E87625D93A}" type="presParOf" srcId="{B3C5F5CD-0F99-4210-9803-0498AD41E615}" destId="{4ED86340-E4AA-41C5-B1E8-90AFB74E243F}" srcOrd="4" destOrd="0" presId="urn:microsoft.com/office/officeart/2011/layout/CircleProcess"/>
    <dgm:cxn modelId="{3B49E76C-6454-463C-A791-9C68BFB042B8}" type="presParOf" srcId="{4ED86340-E4AA-41C5-B1E8-90AFB74E243F}" destId="{6579AF29-E079-4A75-B068-364F7B1AAA0A}" srcOrd="0" destOrd="0" presId="urn:microsoft.com/office/officeart/2011/layout/CircleProcess"/>
    <dgm:cxn modelId="{BBB99652-4D11-4571-81D2-439D582D8963}" type="presParOf" srcId="{B3C5F5CD-0F99-4210-9803-0498AD41E615}" destId="{F94FD201-EBAB-434B-87C9-E598ADF62F27}" srcOrd="5" destOrd="0" presId="urn:microsoft.com/office/officeart/2011/layout/CircleProcess"/>
    <dgm:cxn modelId="{9A44CFA7-05AE-4EEF-963F-902568632089}" type="presParOf" srcId="{F94FD201-EBAB-434B-87C9-E598ADF62F27}" destId="{89AC419A-C54A-46C9-B004-E5750F29F703}" srcOrd="0" destOrd="0" presId="urn:microsoft.com/office/officeart/2011/layout/CircleProcess"/>
    <dgm:cxn modelId="{2C938FF0-279B-44A2-9CC0-71BF052DD59C}" type="presParOf" srcId="{B3C5F5CD-0F99-4210-9803-0498AD41E615}" destId="{0C3F2DEB-F904-4258-89ED-9593CC834F0F}" srcOrd="6" destOrd="0" presId="urn:microsoft.com/office/officeart/2011/layout/CircleProcess"/>
    <dgm:cxn modelId="{5E54838A-5C6A-4150-97B0-306FD40BA605}" type="presParOf" srcId="{B3C5F5CD-0F99-4210-9803-0498AD41E615}" destId="{FB59A768-D65F-414C-8C4F-166FAE9B075F}" srcOrd="7" destOrd="0" presId="urn:microsoft.com/office/officeart/2011/layout/CircleProcess"/>
    <dgm:cxn modelId="{03187635-790B-4BAC-AF1A-1F6E77DC9814}" type="presParOf" srcId="{B3C5F5CD-0F99-4210-9803-0498AD41E615}" destId="{884402F0-A5A5-4235-8FDD-D8516F27A93A}" srcOrd="8" destOrd="0" presId="urn:microsoft.com/office/officeart/2011/layout/CircleProcess"/>
    <dgm:cxn modelId="{0782FA11-20E8-44AF-A155-645F7F674825}" type="presParOf" srcId="{884402F0-A5A5-4235-8FDD-D8516F27A93A}" destId="{DBCBD7FC-2425-41C3-9B76-949D548AC370}" srcOrd="0" destOrd="0" presId="urn:microsoft.com/office/officeart/2011/layout/CircleProcess"/>
    <dgm:cxn modelId="{5BFCE336-50A6-4BB2-BA19-4B464D7ED1E8}" type="presParOf" srcId="{B3C5F5CD-0F99-4210-9803-0498AD41E615}" destId="{52800373-3B85-4C7B-B969-DF91D96440CE}" srcOrd="9" destOrd="0" presId="urn:microsoft.com/office/officeart/2011/layout/CircleProcess"/>
    <dgm:cxn modelId="{327E5A20-F1FA-4256-80CC-F4153D635E09}" type="presParOf" srcId="{52800373-3B85-4C7B-B969-DF91D96440CE}" destId="{FC4F1047-63A7-48DC-99AF-57BBE987BB4C}" srcOrd="0" destOrd="0" presId="urn:microsoft.com/office/officeart/2011/layout/CircleProcess"/>
    <dgm:cxn modelId="{1E82B7F0-17E5-415E-B74A-10202E02E348}" type="presParOf" srcId="{B3C5F5CD-0F99-4210-9803-0498AD41E615}" destId="{C8D143DD-C4C7-4B57-85C3-E81B59644EA2}" srcOrd="10" destOrd="0" presId="urn:microsoft.com/office/officeart/2011/layout/CircleProcess"/>
    <dgm:cxn modelId="{FF092C89-A029-4E6D-A01C-5E42A244C9BA}" type="presParOf" srcId="{B3C5F5CD-0F99-4210-9803-0498AD41E615}" destId="{D29F74AD-C0C5-4C6B-A9EE-657D299C9B69}" srcOrd="11" destOrd="0" presId="urn:microsoft.com/office/officeart/2011/layout/CircleProcess"/>
    <dgm:cxn modelId="{5C3CEAF2-22D5-44A6-8DF7-6FB0B798E4BD}" type="presParOf" srcId="{B3C5F5CD-0F99-4210-9803-0498AD41E615}" destId="{4AC61C90-6B4A-48A6-8376-3E069B876A80}" srcOrd="12" destOrd="0" presId="urn:microsoft.com/office/officeart/2011/layout/CircleProcess"/>
    <dgm:cxn modelId="{41FD91C6-9AF9-4C7D-BE4B-CD532FA2F548}" type="presParOf" srcId="{4AC61C90-6B4A-48A6-8376-3E069B876A80}" destId="{68C173FE-DA1A-41E0-87DC-547B7DA646DC}" srcOrd="0" destOrd="0" presId="urn:microsoft.com/office/officeart/2011/layout/CircleProcess"/>
    <dgm:cxn modelId="{6FB27DD7-E036-4066-B802-498CA373523A}" type="presParOf" srcId="{B3C5F5CD-0F99-4210-9803-0498AD41E615}" destId="{FAA4FA9D-2FD2-4A82-AA7E-84975885B14B}" srcOrd="13" destOrd="0" presId="urn:microsoft.com/office/officeart/2011/layout/CircleProcess"/>
    <dgm:cxn modelId="{E658D36E-0641-4486-95C1-A80D0495F480}" type="presParOf" srcId="{FAA4FA9D-2FD2-4A82-AA7E-84975885B14B}" destId="{CD152F20-22C8-466F-863A-4AF3DC122F40}" srcOrd="0" destOrd="0" presId="urn:microsoft.com/office/officeart/2011/layout/CircleProcess"/>
    <dgm:cxn modelId="{F46DD771-72EF-4396-8087-851897ED3A03}" type="presParOf" srcId="{B3C5F5CD-0F99-4210-9803-0498AD41E615}" destId="{9123D847-D21B-4D99-BAB0-DFD80594950D}" srcOrd="14" destOrd="0" presId="urn:microsoft.com/office/officeart/2011/layout/CircleProcess"/>
    <dgm:cxn modelId="{8A38C6B4-4328-4C87-A29F-BFD76AA406AE}" type="presParOf" srcId="{B3C5F5CD-0F99-4210-9803-0498AD41E615}" destId="{DF0C24F8-D127-4C5B-B379-881C517E0F70}" srcOrd="1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89D82F-8FB9-4516-BC7D-0FCC146AD662}"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US"/>
        </a:p>
      </dgm:t>
    </dgm:pt>
    <dgm:pt modelId="{CB042817-1B37-4954-8264-1DBD86A5DCB3}">
      <dgm:prSet/>
      <dgm:spPr/>
      <dgm:t>
        <a:bodyPr/>
        <a:lstStyle/>
        <a:p>
          <a:pPr rtl="0"/>
          <a:r>
            <a:rPr lang="en-US" dirty="0"/>
            <a:t>2 - Know and size your market</a:t>
          </a:r>
        </a:p>
      </dgm:t>
    </dgm:pt>
    <dgm:pt modelId="{5FF477F4-EE34-4778-9CD7-89CB7C41BE90}" type="parTrans" cxnId="{F5B60D4F-C6FE-4C38-BDF0-5FAA61D1B907}">
      <dgm:prSet/>
      <dgm:spPr/>
      <dgm:t>
        <a:bodyPr/>
        <a:lstStyle/>
        <a:p>
          <a:endParaRPr lang="en-US"/>
        </a:p>
      </dgm:t>
    </dgm:pt>
    <dgm:pt modelId="{EE61004F-D21B-41F8-9039-83252511F1D2}" type="sibTrans" cxnId="{F5B60D4F-C6FE-4C38-BDF0-5FAA61D1B907}">
      <dgm:prSet/>
      <dgm:spPr/>
      <dgm:t>
        <a:bodyPr/>
        <a:lstStyle/>
        <a:p>
          <a:endParaRPr lang="en-US"/>
        </a:p>
      </dgm:t>
    </dgm:pt>
    <dgm:pt modelId="{73B7BF52-2A19-4E8F-A06F-FBF4A5AD6B84}">
      <dgm:prSet/>
      <dgm:spPr/>
      <dgm:t>
        <a:bodyPr/>
        <a:lstStyle/>
        <a:p>
          <a:pPr rtl="0"/>
          <a:r>
            <a:rPr lang="en-US" dirty="0"/>
            <a:t>3 - Select revenue model(s)</a:t>
          </a:r>
        </a:p>
      </dgm:t>
    </dgm:pt>
    <dgm:pt modelId="{DBEB8850-61D3-46E0-B11D-DBA6B81EBB84}" type="parTrans" cxnId="{3BA6E620-32A8-4030-AC43-179844E11892}">
      <dgm:prSet/>
      <dgm:spPr/>
      <dgm:t>
        <a:bodyPr/>
        <a:lstStyle/>
        <a:p>
          <a:endParaRPr lang="en-US"/>
        </a:p>
      </dgm:t>
    </dgm:pt>
    <dgm:pt modelId="{65021757-A61F-4FAF-BA5E-D80AD529F7E5}" type="sibTrans" cxnId="{3BA6E620-32A8-4030-AC43-179844E11892}">
      <dgm:prSet/>
      <dgm:spPr/>
      <dgm:t>
        <a:bodyPr/>
        <a:lstStyle/>
        <a:p>
          <a:endParaRPr lang="en-US"/>
        </a:p>
      </dgm:t>
    </dgm:pt>
    <dgm:pt modelId="{E030B05E-5631-4514-B787-A14B3C212D50}">
      <dgm:prSet/>
      <dgm:spPr/>
      <dgm:t>
        <a:bodyPr/>
        <a:lstStyle/>
        <a:p>
          <a:pPr rtl="0"/>
          <a:r>
            <a:rPr lang="en-US" dirty="0"/>
            <a:t>4 - Estimate revenues</a:t>
          </a:r>
        </a:p>
      </dgm:t>
    </dgm:pt>
    <dgm:pt modelId="{8486F005-1F22-4C78-9D2C-990C698BC161}" type="parTrans" cxnId="{A58DFDFE-059B-4C45-9C93-B742A6458C64}">
      <dgm:prSet/>
      <dgm:spPr/>
      <dgm:t>
        <a:bodyPr/>
        <a:lstStyle/>
        <a:p>
          <a:endParaRPr lang="en-US"/>
        </a:p>
      </dgm:t>
    </dgm:pt>
    <dgm:pt modelId="{5CF85473-F86E-4A24-B2C6-E02E81028AB8}" type="sibTrans" cxnId="{A58DFDFE-059B-4C45-9C93-B742A6458C64}">
      <dgm:prSet/>
      <dgm:spPr/>
      <dgm:t>
        <a:bodyPr/>
        <a:lstStyle/>
        <a:p>
          <a:endParaRPr lang="en-US"/>
        </a:p>
      </dgm:t>
    </dgm:pt>
    <dgm:pt modelId="{14C780B1-261C-4C0E-94AB-A294A084C878}">
      <dgm:prSet/>
      <dgm:spPr/>
      <dgm:t>
        <a:bodyPr/>
        <a:lstStyle/>
        <a:p>
          <a:pPr rtl="0"/>
          <a:r>
            <a:rPr lang="en-US" dirty="0"/>
            <a:t>5 - Estimate startup costs</a:t>
          </a:r>
        </a:p>
      </dgm:t>
    </dgm:pt>
    <dgm:pt modelId="{89B5995B-EE5E-486E-92FA-CD7DE41D04B0}" type="parTrans" cxnId="{2CCFA578-2760-4F3A-997F-74A53DBAC82F}">
      <dgm:prSet/>
      <dgm:spPr/>
      <dgm:t>
        <a:bodyPr/>
        <a:lstStyle/>
        <a:p>
          <a:endParaRPr lang="en-US"/>
        </a:p>
      </dgm:t>
    </dgm:pt>
    <dgm:pt modelId="{62A4005D-E65B-4B55-977C-D375E10676AE}" type="sibTrans" cxnId="{2CCFA578-2760-4F3A-997F-74A53DBAC82F}">
      <dgm:prSet/>
      <dgm:spPr/>
      <dgm:t>
        <a:bodyPr/>
        <a:lstStyle/>
        <a:p>
          <a:endParaRPr lang="en-US"/>
        </a:p>
      </dgm:t>
    </dgm:pt>
    <dgm:pt modelId="{CC198119-5AC1-4510-A21D-439C1B711513}">
      <dgm:prSet/>
      <dgm:spPr/>
      <dgm:t>
        <a:bodyPr/>
        <a:lstStyle/>
        <a:p>
          <a:pPr rtl="0"/>
          <a:r>
            <a:rPr lang="en-US" dirty="0"/>
            <a:t>6 - Estimate ongoing operating expenses</a:t>
          </a:r>
        </a:p>
      </dgm:t>
    </dgm:pt>
    <dgm:pt modelId="{C67D9971-3E70-465D-9D55-C3D385A0AAAE}" type="parTrans" cxnId="{FA6C4F00-D430-4BBC-8F2A-51B0434FFD90}">
      <dgm:prSet/>
      <dgm:spPr/>
      <dgm:t>
        <a:bodyPr/>
        <a:lstStyle/>
        <a:p>
          <a:endParaRPr lang="en-US"/>
        </a:p>
      </dgm:t>
    </dgm:pt>
    <dgm:pt modelId="{1D1377B1-8A58-4BC6-A781-8B664C3F5648}" type="sibTrans" cxnId="{FA6C4F00-D430-4BBC-8F2A-51B0434FFD90}">
      <dgm:prSet/>
      <dgm:spPr/>
      <dgm:t>
        <a:bodyPr/>
        <a:lstStyle/>
        <a:p>
          <a:endParaRPr lang="en-US"/>
        </a:p>
      </dgm:t>
    </dgm:pt>
    <dgm:pt modelId="{F480C709-5454-4A5E-B086-044563B87DCC}">
      <dgm:prSet/>
      <dgm:spPr/>
      <dgm:t>
        <a:bodyPr/>
        <a:lstStyle/>
        <a:p>
          <a:pPr rtl="0"/>
          <a:r>
            <a:rPr lang="en-US" dirty="0"/>
            <a:t>7 - Create your financials</a:t>
          </a:r>
        </a:p>
      </dgm:t>
    </dgm:pt>
    <dgm:pt modelId="{29E81934-F88C-43D3-A42C-3D9699EEF5E6}" type="parTrans" cxnId="{5FC673E0-8865-42CD-9727-1DC236ADF676}">
      <dgm:prSet/>
      <dgm:spPr/>
      <dgm:t>
        <a:bodyPr/>
        <a:lstStyle/>
        <a:p>
          <a:endParaRPr lang="en-US"/>
        </a:p>
      </dgm:t>
    </dgm:pt>
    <dgm:pt modelId="{1D55B9F0-CBEC-4C85-886C-EDA7D3DA737D}" type="sibTrans" cxnId="{5FC673E0-8865-42CD-9727-1DC236ADF676}">
      <dgm:prSet/>
      <dgm:spPr/>
      <dgm:t>
        <a:bodyPr/>
        <a:lstStyle/>
        <a:p>
          <a:endParaRPr lang="en-US"/>
        </a:p>
      </dgm:t>
    </dgm:pt>
    <dgm:pt modelId="{85BF3676-9A19-403E-A05E-F0DDAA7BB342}">
      <dgm:prSet/>
      <dgm:spPr/>
      <dgm:t>
        <a:bodyPr/>
        <a:lstStyle/>
        <a:p>
          <a:pPr rtl="0"/>
          <a:r>
            <a:rPr lang="en-US" dirty="0"/>
            <a:t>8 - Consider Triple Bottom Line</a:t>
          </a:r>
        </a:p>
      </dgm:t>
    </dgm:pt>
    <dgm:pt modelId="{9F1208D6-A060-492F-A1DF-80366A5BCE48}" type="parTrans" cxnId="{F5CB5A5D-5264-45E9-84CF-D198B440ED63}">
      <dgm:prSet/>
      <dgm:spPr/>
      <dgm:t>
        <a:bodyPr/>
        <a:lstStyle/>
        <a:p>
          <a:endParaRPr lang="en-US"/>
        </a:p>
      </dgm:t>
    </dgm:pt>
    <dgm:pt modelId="{8C943D65-F6F0-4AC8-9F3A-69E83B28D24C}" type="sibTrans" cxnId="{F5CB5A5D-5264-45E9-84CF-D198B440ED63}">
      <dgm:prSet/>
      <dgm:spPr/>
      <dgm:t>
        <a:bodyPr/>
        <a:lstStyle/>
        <a:p>
          <a:endParaRPr lang="en-US"/>
        </a:p>
      </dgm:t>
    </dgm:pt>
    <dgm:pt modelId="{53A73747-8C67-47AE-8C03-F930EB64178E}">
      <dgm:prSet/>
      <dgm:spPr/>
      <dgm:t>
        <a:bodyPr/>
        <a:lstStyle/>
        <a:p>
          <a:pPr rtl="0"/>
          <a:r>
            <a:rPr lang="en-US" dirty="0"/>
            <a:t>1 - Understand your audience</a:t>
          </a:r>
        </a:p>
      </dgm:t>
    </dgm:pt>
    <dgm:pt modelId="{78F026DD-70AE-4431-9399-862D405BF5E5}" type="sibTrans" cxnId="{F418DA9C-B26E-4959-AEF4-6149110F2BF1}">
      <dgm:prSet/>
      <dgm:spPr/>
      <dgm:t>
        <a:bodyPr/>
        <a:lstStyle/>
        <a:p>
          <a:endParaRPr lang="en-US"/>
        </a:p>
      </dgm:t>
    </dgm:pt>
    <dgm:pt modelId="{6C9975C9-4494-4727-9D7E-AE640849FAFB}" type="parTrans" cxnId="{F418DA9C-B26E-4959-AEF4-6149110F2BF1}">
      <dgm:prSet/>
      <dgm:spPr/>
      <dgm:t>
        <a:bodyPr/>
        <a:lstStyle/>
        <a:p>
          <a:endParaRPr lang="en-US"/>
        </a:p>
      </dgm:t>
    </dgm:pt>
    <dgm:pt modelId="{EF2842E6-0819-4CBC-BB34-157F2D308999}" type="pres">
      <dgm:prSet presAssocID="{B889D82F-8FB9-4516-BC7D-0FCC146AD662}" presName="Name0" presStyleCnt="0">
        <dgm:presLayoutVars>
          <dgm:dir/>
          <dgm:resizeHandles val="exact"/>
        </dgm:presLayoutVars>
      </dgm:prSet>
      <dgm:spPr/>
    </dgm:pt>
    <dgm:pt modelId="{636441AA-8000-427B-911C-7D880066BC78}" type="pres">
      <dgm:prSet presAssocID="{53A73747-8C67-47AE-8C03-F930EB64178E}" presName="node" presStyleLbl="node1" presStyleIdx="0" presStyleCnt="8">
        <dgm:presLayoutVars>
          <dgm:bulletEnabled val="1"/>
        </dgm:presLayoutVars>
      </dgm:prSet>
      <dgm:spPr/>
    </dgm:pt>
    <dgm:pt modelId="{6FFC4B98-1F2A-41D0-AE6B-830E5B0B012F}" type="pres">
      <dgm:prSet presAssocID="{78F026DD-70AE-4431-9399-862D405BF5E5}" presName="sibTrans" presStyleLbl="sibTrans1D1" presStyleIdx="0" presStyleCnt="7"/>
      <dgm:spPr/>
    </dgm:pt>
    <dgm:pt modelId="{21269116-5D20-434A-96EC-2331F64152B4}" type="pres">
      <dgm:prSet presAssocID="{78F026DD-70AE-4431-9399-862D405BF5E5}" presName="connectorText" presStyleLbl="sibTrans1D1" presStyleIdx="0" presStyleCnt="7"/>
      <dgm:spPr/>
    </dgm:pt>
    <dgm:pt modelId="{C3B91F19-AD60-4298-B540-B79C586FA899}" type="pres">
      <dgm:prSet presAssocID="{CB042817-1B37-4954-8264-1DBD86A5DCB3}" presName="node" presStyleLbl="node1" presStyleIdx="1" presStyleCnt="8">
        <dgm:presLayoutVars>
          <dgm:bulletEnabled val="1"/>
        </dgm:presLayoutVars>
      </dgm:prSet>
      <dgm:spPr/>
    </dgm:pt>
    <dgm:pt modelId="{47B3B8DB-2C05-4BEB-A5D3-520B91E704C6}" type="pres">
      <dgm:prSet presAssocID="{EE61004F-D21B-41F8-9039-83252511F1D2}" presName="sibTrans" presStyleLbl="sibTrans1D1" presStyleIdx="1" presStyleCnt="7"/>
      <dgm:spPr/>
    </dgm:pt>
    <dgm:pt modelId="{B19114AA-18BA-4D92-936C-149042574625}" type="pres">
      <dgm:prSet presAssocID="{EE61004F-D21B-41F8-9039-83252511F1D2}" presName="connectorText" presStyleLbl="sibTrans1D1" presStyleIdx="1" presStyleCnt="7"/>
      <dgm:spPr/>
    </dgm:pt>
    <dgm:pt modelId="{CC106B8D-87DC-4CBD-9F6B-643862E38A37}" type="pres">
      <dgm:prSet presAssocID="{73B7BF52-2A19-4E8F-A06F-FBF4A5AD6B84}" presName="node" presStyleLbl="node1" presStyleIdx="2" presStyleCnt="8">
        <dgm:presLayoutVars>
          <dgm:bulletEnabled val="1"/>
        </dgm:presLayoutVars>
      </dgm:prSet>
      <dgm:spPr/>
    </dgm:pt>
    <dgm:pt modelId="{C365CCE8-DE83-4E56-9408-F21582A66691}" type="pres">
      <dgm:prSet presAssocID="{65021757-A61F-4FAF-BA5E-D80AD529F7E5}" presName="sibTrans" presStyleLbl="sibTrans1D1" presStyleIdx="2" presStyleCnt="7"/>
      <dgm:spPr/>
    </dgm:pt>
    <dgm:pt modelId="{A7B35CFC-DD44-4C71-9AC7-46C0CC04FB19}" type="pres">
      <dgm:prSet presAssocID="{65021757-A61F-4FAF-BA5E-D80AD529F7E5}" presName="connectorText" presStyleLbl="sibTrans1D1" presStyleIdx="2" presStyleCnt="7"/>
      <dgm:spPr/>
    </dgm:pt>
    <dgm:pt modelId="{14A36070-1070-404C-B712-6817CA51A782}" type="pres">
      <dgm:prSet presAssocID="{E030B05E-5631-4514-B787-A14B3C212D50}" presName="node" presStyleLbl="node1" presStyleIdx="3" presStyleCnt="8">
        <dgm:presLayoutVars>
          <dgm:bulletEnabled val="1"/>
        </dgm:presLayoutVars>
      </dgm:prSet>
      <dgm:spPr/>
    </dgm:pt>
    <dgm:pt modelId="{C1D494B6-E675-4EFA-A6FB-43D875212E0E}" type="pres">
      <dgm:prSet presAssocID="{5CF85473-F86E-4A24-B2C6-E02E81028AB8}" presName="sibTrans" presStyleLbl="sibTrans1D1" presStyleIdx="3" presStyleCnt="7"/>
      <dgm:spPr/>
    </dgm:pt>
    <dgm:pt modelId="{5DFB25C1-9848-4114-8771-A079BCA23E96}" type="pres">
      <dgm:prSet presAssocID="{5CF85473-F86E-4A24-B2C6-E02E81028AB8}" presName="connectorText" presStyleLbl="sibTrans1D1" presStyleIdx="3" presStyleCnt="7"/>
      <dgm:spPr/>
    </dgm:pt>
    <dgm:pt modelId="{4BE67C73-5047-4742-9976-7D6AA16FF0D4}" type="pres">
      <dgm:prSet presAssocID="{14C780B1-261C-4C0E-94AB-A294A084C878}" presName="node" presStyleLbl="node1" presStyleIdx="4" presStyleCnt="8">
        <dgm:presLayoutVars>
          <dgm:bulletEnabled val="1"/>
        </dgm:presLayoutVars>
      </dgm:prSet>
      <dgm:spPr/>
    </dgm:pt>
    <dgm:pt modelId="{1CBB3EB1-50CF-4281-8C05-36891C1111A0}" type="pres">
      <dgm:prSet presAssocID="{62A4005D-E65B-4B55-977C-D375E10676AE}" presName="sibTrans" presStyleLbl="sibTrans1D1" presStyleIdx="4" presStyleCnt="7"/>
      <dgm:spPr/>
    </dgm:pt>
    <dgm:pt modelId="{5116D6FA-061C-4BF9-ADEB-8ACDD72B534C}" type="pres">
      <dgm:prSet presAssocID="{62A4005D-E65B-4B55-977C-D375E10676AE}" presName="connectorText" presStyleLbl="sibTrans1D1" presStyleIdx="4" presStyleCnt="7"/>
      <dgm:spPr/>
    </dgm:pt>
    <dgm:pt modelId="{E38784C1-C5DB-49E6-A0CA-C554C956D1E7}" type="pres">
      <dgm:prSet presAssocID="{CC198119-5AC1-4510-A21D-439C1B711513}" presName="node" presStyleLbl="node1" presStyleIdx="5" presStyleCnt="8">
        <dgm:presLayoutVars>
          <dgm:bulletEnabled val="1"/>
        </dgm:presLayoutVars>
      </dgm:prSet>
      <dgm:spPr/>
    </dgm:pt>
    <dgm:pt modelId="{19CC8F33-1174-4B34-9603-0DD59AE54889}" type="pres">
      <dgm:prSet presAssocID="{1D1377B1-8A58-4BC6-A781-8B664C3F5648}" presName="sibTrans" presStyleLbl="sibTrans1D1" presStyleIdx="5" presStyleCnt="7"/>
      <dgm:spPr/>
    </dgm:pt>
    <dgm:pt modelId="{93E52FE7-C4C6-41CE-B171-49EA311E1529}" type="pres">
      <dgm:prSet presAssocID="{1D1377B1-8A58-4BC6-A781-8B664C3F5648}" presName="connectorText" presStyleLbl="sibTrans1D1" presStyleIdx="5" presStyleCnt="7"/>
      <dgm:spPr/>
    </dgm:pt>
    <dgm:pt modelId="{DA1F5B19-D0DF-4600-B3C4-4612646FC021}" type="pres">
      <dgm:prSet presAssocID="{F480C709-5454-4A5E-B086-044563B87DCC}" presName="node" presStyleLbl="node1" presStyleIdx="6" presStyleCnt="8">
        <dgm:presLayoutVars>
          <dgm:bulletEnabled val="1"/>
        </dgm:presLayoutVars>
      </dgm:prSet>
      <dgm:spPr/>
    </dgm:pt>
    <dgm:pt modelId="{944897E6-23E5-4744-9DFF-F3096288F12C}" type="pres">
      <dgm:prSet presAssocID="{1D55B9F0-CBEC-4C85-886C-EDA7D3DA737D}" presName="sibTrans" presStyleLbl="sibTrans1D1" presStyleIdx="6" presStyleCnt="7"/>
      <dgm:spPr/>
    </dgm:pt>
    <dgm:pt modelId="{7F846526-0614-48A6-83EA-85AD55C226AE}" type="pres">
      <dgm:prSet presAssocID="{1D55B9F0-CBEC-4C85-886C-EDA7D3DA737D}" presName="connectorText" presStyleLbl="sibTrans1D1" presStyleIdx="6" presStyleCnt="7"/>
      <dgm:spPr/>
    </dgm:pt>
    <dgm:pt modelId="{6316DA87-CAC7-4B0A-85EE-B093251EA61D}" type="pres">
      <dgm:prSet presAssocID="{85BF3676-9A19-403E-A05E-F0DDAA7BB342}" presName="node" presStyleLbl="node1" presStyleIdx="7" presStyleCnt="8">
        <dgm:presLayoutVars>
          <dgm:bulletEnabled val="1"/>
        </dgm:presLayoutVars>
      </dgm:prSet>
      <dgm:spPr/>
    </dgm:pt>
  </dgm:ptLst>
  <dgm:cxnLst>
    <dgm:cxn modelId="{FA6C4F00-D430-4BBC-8F2A-51B0434FFD90}" srcId="{B889D82F-8FB9-4516-BC7D-0FCC146AD662}" destId="{CC198119-5AC1-4510-A21D-439C1B711513}" srcOrd="5" destOrd="0" parTransId="{C67D9971-3E70-465D-9D55-C3D385A0AAAE}" sibTransId="{1D1377B1-8A58-4BC6-A781-8B664C3F5648}"/>
    <dgm:cxn modelId="{039F8015-8D8A-4565-B460-7F4E944CA72C}" type="presOf" srcId="{CB042817-1B37-4954-8264-1DBD86A5DCB3}" destId="{C3B91F19-AD60-4298-B540-B79C586FA899}" srcOrd="0" destOrd="0" presId="urn:microsoft.com/office/officeart/2005/8/layout/bProcess3"/>
    <dgm:cxn modelId="{3BA6E620-32A8-4030-AC43-179844E11892}" srcId="{B889D82F-8FB9-4516-BC7D-0FCC146AD662}" destId="{73B7BF52-2A19-4E8F-A06F-FBF4A5AD6B84}" srcOrd="2" destOrd="0" parTransId="{DBEB8850-61D3-46E0-B11D-DBA6B81EBB84}" sibTransId="{65021757-A61F-4FAF-BA5E-D80AD529F7E5}"/>
    <dgm:cxn modelId="{6C6F7F22-081A-44B6-A70A-A56CCB531F3B}" type="presOf" srcId="{62A4005D-E65B-4B55-977C-D375E10676AE}" destId="{1CBB3EB1-50CF-4281-8C05-36891C1111A0}" srcOrd="0" destOrd="0" presId="urn:microsoft.com/office/officeart/2005/8/layout/bProcess3"/>
    <dgm:cxn modelId="{9F0B0336-CA01-40B3-8219-713D391C67C3}" type="presOf" srcId="{EE61004F-D21B-41F8-9039-83252511F1D2}" destId="{47B3B8DB-2C05-4BEB-A5D3-520B91E704C6}" srcOrd="0" destOrd="0" presId="urn:microsoft.com/office/officeart/2005/8/layout/bProcess3"/>
    <dgm:cxn modelId="{60C6A03F-23A5-428A-872E-6DAD0FAC1461}" type="presOf" srcId="{1D1377B1-8A58-4BC6-A781-8B664C3F5648}" destId="{19CC8F33-1174-4B34-9603-0DD59AE54889}" srcOrd="0" destOrd="0" presId="urn:microsoft.com/office/officeart/2005/8/layout/bProcess3"/>
    <dgm:cxn modelId="{F5CB5A5D-5264-45E9-84CF-D198B440ED63}" srcId="{B889D82F-8FB9-4516-BC7D-0FCC146AD662}" destId="{85BF3676-9A19-403E-A05E-F0DDAA7BB342}" srcOrd="7" destOrd="0" parTransId="{9F1208D6-A060-492F-A1DF-80366A5BCE48}" sibTransId="{8C943D65-F6F0-4AC8-9F3A-69E83B28D24C}"/>
    <dgm:cxn modelId="{A15E1167-9E79-40D9-BF4B-AB7A6781B301}" type="presOf" srcId="{B889D82F-8FB9-4516-BC7D-0FCC146AD662}" destId="{EF2842E6-0819-4CBC-BB34-157F2D308999}" srcOrd="0" destOrd="0" presId="urn:microsoft.com/office/officeart/2005/8/layout/bProcess3"/>
    <dgm:cxn modelId="{53E53548-131F-4A9A-B579-E31B10AAE719}" type="presOf" srcId="{5CF85473-F86E-4A24-B2C6-E02E81028AB8}" destId="{5DFB25C1-9848-4114-8771-A079BCA23E96}" srcOrd="1" destOrd="0" presId="urn:microsoft.com/office/officeart/2005/8/layout/bProcess3"/>
    <dgm:cxn modelId="{3121A768-D233-48B9-A83A-C87431151A03}" type="presOf" srcId="{65021757-A61F-4FAF-BA5E-D80AD529F7E5}" destId="{A7B35CFC-DD44-4C71-9AC7-46C0CC04FB19}" srcOrd="1" destOrd="0" presId="urn:microsoft.com/office/officeart/2005/8/layout/bProcess3"/>
    <dgm:cxn modelId="{4F2A5D6A-C7C7-4DEC-9091-9E8BFF0D19D5}" type="presOf" srcId="{53A73747-8C67-47AE-8C03-F930EB64178E}" destId="{636441AA-8000-427B-911C-7D880066BC78}" srcOrd="0" destOrd="0" presId="urn:microsoft.com/office/officeart/2005/8/layout/bProcess3"/>
    <dgm:cxn modelId="{F5B60D4F-C6FE-4C38-BDF0-5FAA61D1B907}" srcId="{B889D82F-8FB9-4516-BC7D-0FCC146AD662}" destId="{CB042817-1B37-4954-8264-1DBD86A5DCB3}" srcOrd="1" destOrd="0" parTransId="{5FF477F4-EE34-4778-9CD7-89CB7C41BE90}" sibTransId="{EE61004F-D21B-41F8-9039-83252511F1D2}"/>
    <dgm:cxn modelId="{86C62651-B877-48FD-B20D-A98FDF46C1A6}" type="presOf" srcId="{14C780B1-261C-4C0E-94AB-A294A084C878}" destId="{4BE67C73-5047-4742-9976-7D6AA16FF0D4}" srcOrd="0" destOrd="0" presId="urn:microsoft.com/office/officeart/2005/8/layout/bProcess3"/>
    <dgm:cxn modelId="{2CCFA578-2760-4F3A-997F-74A53DBAC82F}" srcId="{B889D82F-8FB9-4516-BC7D-0FCC146AD662}" destId="{14C780B1-261C-4C0E-94AB-A294A084C878}" srcOrd="4" destOrd="0" parTransId="{89B5995B-EE5E-486E-92FA-CD7DE41D04B0}" sibTransId="{62A4005D-E65B-4B55-977C-D375E10676AE}"/>
    <dgm:cxn modelId="{A33DA081-8270-41F7-8C7F-AEC4FC633494}" type="presOf" srcId="{73B7BF52-2A19-4E8F-A06F-FBF4A5AD6B84}" destId="{CC106B8D-87DC-4CBD-9F6B-643862E38A37}" srcOrd="0" destOrd="0" presId="urn:microsoft.com/office/officeart/2005/8/layout/bProcess3"/>
    <dgm:cxn modelId="{51198085-EBA4-49F8-8799-319864ACC42B}" type="presOf" srcId="{65021757-A61F-4FAF-BA5E-D80AD529F7E5}" destId="{C365CCE8-DE83-4E56-9408-F21582A66691}" srcOrd="0" destOrd="0" presId="urn:microsoft.com/office/officeart/2005/8/layout/bProcess3"/>
    <dgm:cxn modelId="{21792094-3FDF-4271-A0A5-E33E82F8D488}" type="presOf" srcId="{E030B05E-5631-4514-B787-A14B3C212D50}" destId="{14A36070-1070-404C-B712-6817CA51A782}" srcOrd="0" destOrd="0" presId="urn:microsoft.com/office/officeart/2005/8/layout/bProcess3"/>
    <dgm:cxn modelId="{8CF20899-3281-4D9B-8167-DAE1EA619346}" type="presOf" srcId="{CC198119-5AC1-4510-A21D-439C1B711513}" destId="{E38784C1-C5DB-49E6-A0CA-C554C956D1E7}" srcOrd="0" destOrd="0" presId="urn:microsoft.com/office/officeart/2005/8/layout/bProcess3"/>
    <dgm:cxn modelId="{F418DA9C-B26E-4959-AEF4-6149110F2BF1}" srcId="{B889D82F-8FB9-4516-BC7D-0FCC146AD662}" destId="{53A73747-8C67-47AE-8C03-F930EB64178E}" srcOrd="0" destOrd="0" parTransId="{6C9975C9-4494-4727-9D7E-AE640849FAFB}" sibTransId="{78F026DD-70AE-4431-9399-862D405BF5E5}"/>
    <dgm:cxn modelId="{2220B6A2-49B0-48E0-B354-7D3E33F1AB72}" type="presOf" srcId="{1D55B9F0-CBEC-4C85-886C-EDA7D3DA737D}" destId="{7F846526-0614-48A6-83EA-85AD55C226AE}" srcOrd="1" destOrd="0" presId="urn:microsoft.com/office/officeart/2005/8/layout/bProcess3"/>
    <dgm:cxn modelId="{FEF512A4-DD59-410F-8012-C22553E5682A}" type="presOf" srcId="{78F026DD-70AE-4431-9399-862D405BF5E5}" destId="{6FFC4B98-1F2A-41D0-AE6B-830E5B0B012F}" srcOrd="0" destOrd="0" presId="urn:microsoft.com/office/officeart/2005/8/layout/bProcess3"/>
    <dgm:cxn modelId="{51D560C9-941F-4EA1-9140-7399784BD8D2}" type="presOf" srcId="{1D55B9F0-CBEC-4C85-886C-EDA7D3DA737D}" destId="{944897E6-23E5-4744-9DFF-F3096288F12C}" srcOrd="0" destOrd="0" presId="urn:microsoft.com/office/officeart/2005/8/layout/bProcess3"/>
    <dgm:cxn modelId="{9C31A1CD-7A3F-47AD-9D70-389A748D9B73}" type="presOf" srcId="{62A4005D-E65B-4B55-977C-D375E10676AE}" destId="{5116D6FA-061C-4BF9-ADEB-8ACDD72B534C}" srcOrd="1" destOrd="0" presId="urn:microsoft.com/office/officeart/2005/8/layout/bProcess3"/>
    <dgm:cxn modelId="{BFCD62D2-7E28-43FF-9A6A-1B1625AB03DB}" type="presOf" srcId="{85BF3676-9A19-403E-A05E-F0DDAA7BB342}" destId="{6316DA87-CAC7-4B0A-85EE-B093251EA61D}" srcOrd="0" destOrd="0" presId="urn:microsoft.com/office/officeart/2005/8/layout/bProcess3"/>
    <dgm:cxn modelId="{681E23E0-57D1-4F20-A53B-25587C8256EB}" type="presOf" srcId="{1D1377B1-8A58-4BC6-A781-8B664C3F5648}" destId="{93E52FE7-C4C6-41CE-B171-49EA311E1529}" srcOrd="1" destOrd="0" presId="urn:microsoft.com/office/officeart/2005/8/layout/bProcess3"/>
    <dgm:cxn modelId="{5FC673E0-8865-42CD-9727-1DC236ADF676}" srcId="{B889D82F-8FB9-4516-BC7D-0FCC146AD662}" destId="{F480C709-5454-4A5E-B086-044563B87DCC}" srcOrd="6" destOrd="0" parTransId="{29E81934-F88C-43D3-A42C-3D9699EEF5E6}" sibTransId="{1D55B9F0-CBEC-4C85-886C-EDA7D3DA737D}"/>
    <dgm:cxn modelId="{27BD4BEA-194E-423A-A8D2-AE67D1844720}" type="presOf" srcId="{EE61004F-D21B-41F8-9039-83252511F1D2}" destId="{B19114AA-18BA-4D92-936C-149042574625}" srcOrd="1" destOrd="0" presId="urn:microsoft.com/office/officeart/2005/8/layout/bProcess3"/>
    <dgm:cxn modelId="{74C70EED-3963-437F-BB1C-84E41204E154}" type="presOf" srcId="{78F026DD-70AE-4431-9399-862D405BF5E5}" destId="{21269116-5D20-434A-96EC-2331F64152B4}" srcOrd="1" destOrd="0" presId="urn:microsoft.com/office/officeart/2005/8/layout/bProcess3"/>
    <dgm:cxn modelId="{F6A0D0F1-A51C-46EB-9EC9-1A1311954606}" type="presOf" srcId="{F480C709-5454-4A5E-B086-044563B87DCC}" destId="{DA1F5B19-D0DF-4600-B3C4-4612646FC021}" srcOrd="0" destOrd="0" presId="urn:microsoft.com/office/officeart/2005/8/layout/bProcess3"/>
    <dgm:cxn modelId="{80C29AFE-1D4C-41B1-BB29-93CE48D0D299}" type="presOf" srcId="{5CF85473-F86E-4A24-B2C6-E02E81028AB8}" destId="{C1D494B6-E675-4EFA-A6FB-43D875212E0E}" srcOrd="0" destOrd="0" presId="urn:microsoft.com/office/officeart/2005/8/layout/bProcess3"/>
    <dgm:cxn modelId="{A58DFDFE-059B-4C45-9C93-B742A6458C64}" srcId="{B889D82F-8FB9-4516-BC7D-0FCC146AD662}" destId="{E030B05E-5631-4514-B787-A14B3C212D50}" srcOrd="3" destOrd="0" parTransId="{8486F005-1F22-4C78-9D2C-990C698BC161}" sibTransId="{5CF85473-F86E-4A24-B2C6-E02E81028AB8}"/>
    <dgm:cxn modelId="{980F325F-7D61-4F45-94DB-6B5A33BED0B1}" type="presParOf" srcId="{EF2842E6-0819-4CBC-BB34-157F2D308999}" destId="{636441AA-8000-427B-911C-7D880066BC78}" srcOrd="0" destOrd="0" presId="urn:microsoft.com/office/officeart/2005/8/layout/bProcess3"/>
    <dgm:cxn modelId="{0CEE67D6-656E-4165-ABFF-239EEC154A72}" type="presParOf" srcId="{EF2842E6-0819-4CBC-BB34-157F2D308999}" destId="{6FFC4B98-1F2A-41D0-AE6B-830E5B0B012F}" srcOrd="1" destOrd="0" presId="urn:microsoft.com/office/officeart/2005/8/layout/bProcess3"/>
    <dgm:cxn modelId="{2CD761CE-4AA0-4158-B5B0-8CA96C7B8CFD}" type="presParOf" srcId="{6FFC4B98-1F2A-41D0-AE6B-830E5B0B012F}" destId="{21269116-5D20-434A-96EC-2331F64152B4}" srcOrd="0" destOrd="0" presId="urn:microsoft.com/office/officeart/2005/8/layout/bProcess3"/>
    <dgm:cxn modelId="{8C8F3171-9DC1-4494-BAFD-12116CDD7364}" type="presParOf" srcId="{EF2842E6-0819-4CBC-BB34-157F2D308999}" destId="{C3B91F19-AD60-4298-B540-B79C586FA899}" srcOrd="2" destOrd="0" presId="urn:microsoft.com/office/officeart/2005/8/layout/bProcess3"/>
    <dgm:cxn modelId="{4238074B-FCAD-478F-B489-DEA7869CA1CB}" type="presParOf" srcId="{EF2842E6-0819-4CBC-BB34-157F2D308999}" destId="{47B3B8DB-2C05-4BEB-A5D3-520B91E704C6}" srcOrd="3" destOrd="0" presId="urn:microsoft.com/office/officeart/2005/8/layout/bProcess3"/>
    <dgm:cxn modelId="{A7401914-8CA7-4390-8547-CC24576C5743}" type="presParOf" srcId="{47B3B8DB-2C05-4BEB-A5D3-520B91E704C6}" destId="{B19114AA-18BA-4D92-936C-149042574625}" srcOrd="0" destOrd="0" presId="urn:microsoft.com/office/officeart/2005/8/layout/bProcess3"/>
    <dgm:cxn modelId="{96E1C7E2-9166-41A9-AFB6-BF5794569D65}" type="presParOf" srcId="{EF2842E6-0819-4CBC-BB34-157F2D308999}" destId="{CC106B8D-87DC-4CBD-9F6B-643862E38A37}" srcOrd="4" destOrd="0" presId="urn:microsoft.com/office/officeart/2005/8/layout/bProcess3"/>
    <dgm:cxn modelId="{DC7C91F7-75AB-4F41-8CC8-0103BF0ADF84}" type="presParOf" srcId="{EF2842E6-0819-4CBC-BB34-157F2D308999}" destId="{C365CCE8-DE83-4E56-9408-F21582A66691}" srcOrd="5" destOrd="0" presId="urn:microsoft.com/office/officeart/2005/8/layout/bProcess3"/>
    <dgm:cxn modelId="{761DA2D8-75F7-4424-AFBF-5545BB3B475F}" type="presParOf" srcId="{C365CCE8-DE83-4E56-9408-F21582A66691}" destId="{A7B35CFC-DD44-4C71-9AC7-46C0CC04FB19}" srcOrd="0" destOrd="0" presId="urn:microsoft.com/office/officeart/2005/8/layout/bProcess3"/>
    <dgm:cxn modelId="{77544C02-30E5-4691-AD8F-EACAE8A74468}" type="presParOf" srcId="{EF2842E6-0819-4CBC-BB34-157F2D308999}" destId="{14A36070-1070-404C-B712-6817CA51A782}" srcOrd="6" destOrd="0" presId="urn:microsoft.com/office/officeart/2005/8/layout/bProcess3"/>
    <dgm:cxn modelId="{1C62029F-BF59-4DB4-ABF9-DACDD2787685}" type="presParOf" srcId="{EF2842E6-0819-4CBC-BB34-157F2D308999}" destId="{C1D494B6-E675-4EFA-A6FB-43D875212E0E}" srcOrd="7" destOrd="0" presId="urn:microsoft.com/office/officeart/2005/8/layout/bProcess3"/>
    <dgm:cxn modelId="{881B24A3-7345-4923-9DDA-17C0FA869F08}" type="presParOf" srcId="{C1D494B6-E675-4EFA-A6FB-43D875212E0E}" destId="{5DFB25C1-9848-4114-8771-A079BCA23E96}" srcOrd="0" destOrd="0" presId="urn:microsoft.com/office/officeart/2005/8/layout/bProcess3"/>
    <dgm:cxn modelId="{901DF74F-653D-421C-8C58-8586AF6E6199}" type="presParOf" srcId="{EF2842E6-0819-4CBC-BB34-157F2D308999}" destId="{4BE67C73-5047-4742-9976-7D6AA16FF0D4}" srcOrd="8" destOrd="0" presId="urn:microsoft.com/office/officeart/2005/8/layout/bProcess3"/>
    <dgm:cxn modelId="{25482FBF-ECAB-473F-82C1-D8E5F060C5F1}" type="presParOf" srcId="{EF2842E6-0819-4CBC-BB34-157F2D308999}" destId="{1CBB3EB1-50CF-4281-8C05-36891C1111A0}" srcOrd="9" destOrd="0" presId="urn:microsoft.com/office/officeart/2005/8/layout/bProcess3"/>
    <dgm:cxn modelId="{5633CBD7-B514-4B72-BBC4-14BF0035CDE0}" type="presParOf" srcId="{1CBB3EB1-50CF-4281-8C05-36891C1111A0}" destId="{5116D6FA-061C-4BF9-ADEB-8ACDD72B534C}" srcOrd="0" destOrd="0" presId="urn:microsoft.com/office/officeart/2005/8/layout/bProcess3"/>
    <dgm:cxn modelId="{12EE535C-1BF6-4926-AAE2-B4ED65E8F36F}" type="presParOf" srcId="{EF2842E6-0819-4CBC-BB34-157F2D308999}" destId="{E38784C1-C5DB-49E6-A0CA-C554C956D1E7}" srcOrd="10" destOrd="0" presId="urn:microsoft.com/office/officeart/2005/8/layout/bProcess3"/>
    <dgm:cxn modelId="{7A13C558-A35C-4415-9B6C-519A0C26574C}" type="presParOf" srcId="{EF2842E6-0819-4CBC-BB34-157F2D308999}" destId="{19CC8F33-1174-4B34-9603-0DD59AE54889}" srcOrd="11" destOrd="0" presId="urn:microsoft.com/office/officeart/2005/8/layout/bProcess3"/>
    <dgm:cxn modelId="{34383E6F-070C-4174-B376-6CC8659D1FC2}" type="presParOf" srcId="{19CC8F33-1174-4B34-9603-0DD59AE54889}" destId="{93E52FE7-C4C6-41CE-B171-49EA311E1529}" srcOrd="0" destOrd="0" presId="urn:microsoft.com/office/officeart/2005/8/layout/bProcess3"/>
    <dgm:cxn modelId="{30D964CD-85F7-441E-9DDD-3657A3720291}" type="presParOf" srcId="{EF2842E6-0819-4CBC-BB34-157F2D308999}" destId="{DA1F5B19-D0DF-4600-B3C4-4612646FC021}" srcOrd="12" destOrd="0" presId="urn:microsoft.com/office/officeart/2005/8/layout/bProcess3"/>
    <dgm:cxn modelId="{0D6D5D81-69B8-406E-A219-8BB60DC81B2C}" type="presParOf" srcId="{EF2842E6-0819-4CBC-BB34-157F2D308999}" destId="{944897E6-23E5-4744-9DFF-F3096288F12C}" srcOrd="13" destOrd="0" presId="urn:microsoft.com/office/officeart/2005/8/layout/bProcess3"/>
    <dgm:cxn modelId="{A1E0A9E5-8559-42A5-817B-26B46BC4C252}" type="presParOf" srcId="{944897E6-23E5-4744-9DFF-F3096288F12C}" destId="{7F846526-0614-48A6-83EA-85AD55C226AE}" srcOrd="0" destOrd="0" presId="urn:microsoft.com/office/officeart/2005/8/layout/bProcess3"/>
    <dgm:cxn modelId="{0C83DDCD-8A4D-4AF3-A203-CF067CB3BECD}" type="presParOf" srcId="{EF2842E6-0819-4CBC-BB34-157F2D308999}" destId="{6316DA87-CAC7-4B0A-85EE-B093251EA61D}"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89D82F-8FB9-4516-BC7D-0FCC146AD662}"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US"/>
        </a:p>
      </dgm:t>
    </dgm:pt>
    <dgm:pt modelId="{CB042817-1B37-4954-8264-1DBD86A5DCB3}">
      <dgm:prSet/>
      <dgm:spPr/>
      <dgm:t>
        <a:bodyPr/>
        <a:lstStyle/>
        <a:p>
          <a:pPr rtl="0"/>
          <a:r>
            <a:rPr lang="en-US" dirty="0"/>
            <a:t>2 - Know and size your market</a:t>
          </a:r>
        </a:p>
      </dgm:t>
    </dgm:pt>
    <dgm:pt modelId="{5FF477F4-EE34-4778-9CD7-89CB7C41BE90}" type="parTrans" cxnId="{F5B60D4F-C6FE-4C38-BDF0-5FAA61D1B907}">
      <dgm:prSet/>
      <dgm:spPr/>
      <dgm:t>
        <a:bodyPr/>
        <a:lstStyle/>
        <a:p>
          <a:endParaRPr lang="en-US"/>
        </a:p>
      </dgm:t>
    </dgm:pt>
    <dgm:pt modelId="{EE61004F-D21B-41F8-9039-83252511F1D2}" type="sibTrans" cxnId="{F5B60D4F-C6FE-4C38-BDF0-5FAA61D1B907}">
      <dgm:prSet/>
      <dgm:spPr/>
      <dgm:t>
        <a:bodyPr/>
        <a:lstStyle/>
        <a:p>
          <a:endParaRPr lang="en-US"/>
        </a:p>
      </dgm:t>
    </dgm:pt>
    <dgm:pt modelId="{73B7BF52-2A19-4E8F-A06F-FBF4A5AD6B84}">
      <dgm:prSet/>
      <dgm:spPr/>
      <dgm:t>
        <a:bodyPr/>
        <a:lstStyle/>
        <a:p>
          <a:pPr rtl="0"/>
          <a:r>
            <a:rPr lang="en-US" dirty="0"/>
            <a:t>3 - Select revenue model(s)</a:t>
          </a:r>
        </a:p>
      </dgm:t>
    </dgm:pt>
    <dgm:pt modelId="{DBEB8850-61D3-46E0-B11D-DBA6B81EBB84}" type="parTrans" cxnId="{3BA6E620-32A8-4030-AC43-179844E11892}">
      <dgm:prSet/>
      <dgm:spPr/>
      <dgm:t>
        <a:bodyPr/>
        <a:lstStyle/>
        <a:p>
          <a:endParaRPr lang="en-US"/>
        </a:p>
      </dgm:t>
    </dgm:pt>
    <dgm:pt modelId="{65021757-A61F-4FAF-BA5E-D80AD529F7E5}" type="sibTrans" cxnId="{3BA6E620-32A8-4030-AC43-179844E11892}">
      <dgm:prSet/>
      <dgm:spPr/>
      <dgm:t>
        <a:bodyPr/>
        <a:lstStyle/>
        <a:p>
          <a:endParaRPr lang="en-US"/>
        </a:p>
      </dgm:t>
    </dgm:pt>
    <dgm:pt modelId="{E030B05E-5631-4514-B787-A14B3C212D50}">
      <dgm:prSet/>
      <dgm:spPr/>
      <dgm:t>
        <a:bodyPr/>
        <a:lstStyle/>
        <a:p>
          <a:pPr rtl="0"/>
          <a:r>
            <a:rPr lang="en-US" dirty="0"/>
            <a:t>4 - Estimate revenues</a:t>
          </a:r>
        </a:p>
      </dgm:t>
    </dgm:pt>
    <dgm:pt modelId="{8486F005-1F22-4C78-9D2C-990C698BC161}" type="parTrans" cxnId="{A58DFDFE-059B-4C45-9C93-B742A6458C64}">
      <dgm:prSet/>
      <dgm:spPr/>
      <dgm:t>
        <a:bodyPr/>
        <a:lstStyle/>
        <a:p>
          <a:endParaRPr lang="en-US"/>
        </a:p>
      </dgm:t>
    </dgm:pt>
    <dgm:pt modelId="{5CF85473-F86E-4A24-B2C6-E02E81028AB8}" type="sibTrans" cxnId="{A58DFDFE-059B-4C45-9C93-B742A6458C64}">
      <dgm:prSet/>
      <dgm:spPr/>
      <dgm:t>
        <a:bodyPr/>
        <a:lstStyle/>
        <a:p>
          <a:endParaRPr lang="en-US"/>
        </a:p>
      </dgm:t>
    </dgm:pt>
    <dgm:pt modelId="{14C780B1-261C-4C0E-94AB-A294A084C878}">
      <dgm:prSet/>
      <dgm:spPr/>
      <dgm:t>
        <a:bodyPr/>
        <a:lstStyle/>
        <a:p>
          <a:pPr rtl="0"/>
          <a:r>
            <a:rPr lang="en-US" dirty="0"/>
            <a:t>5 - Estimate startup costs</a:t>
          </a:r>
        </a:p>
      </dgm:t>
    </dgm:pt>
    <dgm:pt modelId="{89B5995B-EE5E-486E-92FA-CD7DE41D04B0}" type="parTrans" cxnId="{2CCFA578-2760-4F3A-997F-74A53DBAC82F}">
      <dgm:prSet/>
      <dgm:spPr/>
      <dgm:t>
        <a:bodyPr/>
        <a:lstStyle/>
        <a:p>
          <a:endParaRPr lang="en-US"/>
        </a:p>
      </dgm:t>
    </dgm:pt>
    <dgm:pt modelId="{62A4005D-E65B-4B55-977C-D375E10676AE}" type="sibTrans" cxnId="{2CCFA578-2760-4F3A-997F-74A53DBAC82F}">
      <dgm:prSet/>
      <dgm:spPr/>
      <dgm:t>
        <a:bodyPr/>
        <a:lstStyle/>
        <a:p>
          <a:endParaRPr lang="en-US"/>
        </a:p>
      </dgm:t>
    </dgm:pt>
    <dgm:pt modelId="{CC198119-5AC1-4510-A21D-439C1B711513}">
      <dgm:prSet/>
      <dgm:spPr/>
      <dgm:t>
        <a:bodyPr/>
        <a:lstStyle/>
        <a:p>
          <a:pPr rtl="0"/>
          <a:r>
            <a:rPr lang="en-US" dirty="0"/>
            <a:t>6 - Estimate ongoing operating expenses</a:t>
          </a:r>
        </a:p>
      </dgm:t>
    </dgm:pt>
    <dgm:pt modelId="{C67D9971-3E70-465D-9D55-C3D385A0AAAE}" type="parTrans" cxnId="{FA6C4F00-D430-4BBC-8F2A-51B0434FFD90}">
      <dgm:prSet/>
      <dgm:spPr/>
      <dgm:t>
        <a:bodyPr/>
        <a:lstStyle/>
        <a:p>
          <a:endParaRPr lang="en-US"/>
        </a:p>
      </dgm:t>
    </dgm:pt>
    <dgm:pt modelId="{1D1377B1-8A58-4BC6-A781-8B664C3F5648}" type="sibTrans" cxnId="{FA6C4F00-D430-4BBC-8F2A-51B0434FFD90}">
      <dgm:prSet/>
      <dgm:spPr/>
      <dgm:t>
        <a:bodyPr/>
        <a:lstStyle/>
        <a:p>
          <a:endParaRPr lang="en-US"/>
        </a:p>
      </dgm:t>
    </dgm:pt>
    <dgm:pt modelId="{F480C709-5454-4A5E-B086-044563B87DCC}">
      <dgm:prSet/>
      <dgm:spPr/>
      <dgm:t>
        <a:bodyPr/>
        <a:lstStyle/>
        <a:p>
          <a:pPr rtl="0"/>
          <a:r>
            <a:rPr lang="en-US" dirty="0"/>
            <a:t>7 - Create your financials</a:t>
          </a:r>
        </a:p>
      </dgm:t>
    </dgm:pt>
    <dgm:pt modelId="{29E81934-F88C-43D3-A42C-3D9699EEF5E6}" type="parTrans" cxnId="{5FC673E0-8865-42CD-9727-1DC236ADF676}">
      <dgm:prSet/>
      <dgm:spPr/>
      <dgm:t>
        <a:bodyPr/>
        <a:lstStyle/>
        <a:p>
          <a:endParaRPr lang="en-US"/>
        </a:p>
      </dgm:t>
    </dgm:pt>
    <dgm:pt modelId="{1D55B9F0-CBEC-4C85-886C-EDA7D3DA737D}" type="sibTrans" cxnId="{5FC673E0-8865-42CD-9727-1DC236ADF676}">
      <dgm:prSet/>
      <dgm:spPr/>
      <dgm:t>
        <a:bodyPr/>
        <a:lstStyle/>
        <a:p>
          <a:endParaRPr lang="en-US"/>
        </a:p>
      </dgm:t>
    </dgm:pt>
    <dgm:pt modelId="{85BF3676-9A19-403E-A05E-F0DDAA7BB342}">
      <dgm:prSet/>
      <dgm:spPr/>
      <dgm:t>
        <a:bodyPr/>
        <a:lstStyle/>
        <a:p>
          <a:pPr rtl="0"/>
          <a:r>
            <a:rPr lang="en-US" dirty="0"/>
            <a:t>8 - Consider Triple Bottom Line</a:t>
          </a:r>
        </a:p>
      </dgm:t>
    </dgm:pt>
    <dgm:pt modelId="{9F1208D6-A060-492F-A1DF-80366A5BCE48}" type="parTrans" cxnId="{F5CB5A5D-5264-45E9-84CF-D198B440ED63}">
      <dgm:prSet/>
      <dgm:spPr/>
      <dgm:t>
        <a:bodyPr/>
        <a:lstStyle/>
        <a:p>
          <a:endParaRPr lang="en-US"/>
        </a:p>
      </dgm:t>
    </dgm:pt>
    <dgm:pt modelId="{8C943D65-F6F0-4AC8-9F3A-69E83B28D24C}" type="sibTrans" cxnId="{F5CB5A5D-5264-45E9-84CF-D198B440ED63}">
      <dgm:prSet/>
      <dgm:spPr/>
      <dgm:t>
        <a:bodyPr/>
        <a:lstStyle/>
        <a:p>
          <a:endParaRPr lang="en-US"/>
        </a:p>
      </dgm:t>
    </dgm:pt>
    <dgm:pt modelId="{53A73747-8C67-47AE-8C03-F930EB64178E}">
      <dgm:prSet/>
      <dgm:spPr/>
      <dgm:t>
        <a:bodyPr/>
        <a:lstStyle/>
        <a:p>
          <a:pPr rtl="0"/>
          <a:r>
            <a:rPr lang="en-US" dirty="0"/>
            <a:t>1 - Understand your audience</a:t>
          </a:r>
        </a:p>
      </dgm:t>
    </dgm:pt>
    <dgm:pt modelId="{78F026DD-70AE-4431-9399-862D405BF5E5}" type="sibTrans" cxnId="{F418DA9C-B26E-4959-AEF4-6149110F2BF1}">
      <dgm:prSet/>
      <dgm:spPr/>
      <dgm:t>
        <a:bodyPr/>
        <a:lstStyle/>
        <a:p>
          <a:endParaRPr lang="en-US"/>
        </a:p>
      </dgm:t>
    </dgm:pt>
    <dgm:pt modelId="{6C9975C9-4494-4727-9D7E-AE640849FAFB}" type="parTrans" cxnId="{F418DA9C-B26E-4959-AEF4-6149110F2BF1}">
      <dgm:prSet/>
      <dgm:spPr/>
      <dgm:t>
        <a:bodyPr/>
        <a:lstStyle/>
        <a:p>
          <a:endParaRPr lang="en-US"/>
        </a:p>
      </dgm:t>
    </dgm:pt>
    <dgm:pt modelId="{EF2842E6-0819-4CBC-BB34-157F2D308999}" type="pres">
      <dgm:prSet presAssocID="{B889D82F-8FB9-4516-BC7D-0FCC146AD662}" presName="Name0" presStyleCnt="0">
        <dgm:presLayoutVars>
          <dgm:dir/>
          <dgm:resizeHandles val="exact"/>
        </dgm:presLayoutVars>
      </dgm:prSet>
      <dgm:spPr/>
    </dgm:pt>
    <dgm:pt modelId="{636441AA-8000-427B-911C-7D880066BC78}" type="pres">
      <dgm:prSet presAssocID="{53A73747-8C67-47AE-8C03-F930EB64178E}" presName="node" presStyleLbl="node1" presStyleIdx="0" presStyleCnt="8">
        <dgm:presLayoutVars>
          <dgm:bulletEnabled val="1"/>
        </dgm:presLayoutVars>
      </dgm:prSet>
      <dgm:spPr/>
    </dgm:pt>
    <dgm:pt modelId="{6FFC4B98-1F2A-41D0-AE6B-830E5B0B012F}" type="pres">
      <dgm:prSet presAssocID="{78F026DD-70AE-4431-9399-862D405BF5E5}" presName="sibTrans" presStyleLbl="sibTrans1D1" presStyleIdx="0" presStyleCnt="7"/>
      <dgm:spPr/>
    </dgm:pt>
    <dgm:pt modelId="{21269116-5D20-434A-96EC-2331F64152B4}" type="pres">
      <dgm:prSet presAssocID="{78F026DD-70AE-4431-9399-862D405BF5E5}" presName="connectorText" presStyleLbl="sibTrans1D1" presStyleIdx="0" presStyleCnt="7"/>
      <dgm:spPr/>
    </dgm:pt>
    <dgm:pt modelId="{C3B91F19-AD60-4298-B540-B79C586FA899}" type="pres">
      <dgm:prSet presAssocID="{CB042817-1B37-4954-8264-1DBD86A5DCB3}" presName="node" presStyleLbl="node1" presStyleIdx="1" presStyleCnt="8">
        <dgm:presLayoutVars>
          <dgm:bulletEnabled val="1"/>
        </dgm:presLayoutVars>
      </dgm:prSet>
      <dgm:spPr/>
    </dgm:pt>
    <dgm:pt modelId="{47B3B8DB-2C05-4BEB-A5D3-520B91E704C6}" type="pres">
      <dgm:prSet presAssocID="{EE61004F-D21B-41F8-9039-83252511F1D2}" presName="sibTrans" presStyleLbl="sibTrans1D1" presStyleIdx="1" presStyleCnt="7"/>
      <dgm:spPr/>
    </dgm:pt>
    <dgm:pt modelId="{B19114AA-18BA-4D92-936C-149042574625}" type="pres">
      <dgm:prSet presAssocID="{EE61004F-D21B-41F8-9039-83252511F1D2}" presName="connectorText" presStyleLbl="sibTrans1D1" presStyleIdx="1" presStyleCnt="7"/>
      <dgm:spPr/>
    </dgm:pt>
    <dgm:pt modelId="{CC106B8D-87DC-4CBD-9F6B-643862E38A37}" type="pres">
      <dgm:prSet presAssocID="{73B7BF52-2A19-4E8F-A06F-FBF4A5AD6B84}" presName="node" presStyleLbl="node1" presStyleIdx="2" presStyleCnt="8">
        <dgm:presLayoutVars>
          <dgm:bulletEnabled val="1"/>
        </dgm:presLayoutVars>
      </dgm:prSet>
      <dgm:spPr/>
    </dgm:pt>
    <dgm:pt modelId="{C365CCE8-DE83-4E56-9408-F21582A66691}" type="pres">
      <dgm:prSet presAssocID="{65021757-A61F-4FAF-BA5E-D80AD529F7E5}" presName="sibTrans" presStyleLbl="sibTrans1D1" presStyleIdx="2" presStyleCnt="7"/>
      <dgm:spPr/>
    </dgm:pt>
    <dgm:pt modelId="{A7B35CFC-DD44-4C71-9AC7-46C0CC04FB19}" type="pres">
      <dgm:prSet presAssocID="{65021757-A61F-4FAF-BA5E-D80AD529F7E5}" presName="connectorText" presStyleLbl="sibTrans1D1" presStyleIdx="2" presStyleCnt="7"/>
      <dgm:spPr/>
    </dgm:pt>
    <dgm:pt modelId="{14A36070-1070-404C-B712-6817CA51A782}" type="pres">
      <dgm:prSet presAssocID="{E030B05E-5631-4514-B787-A14B3C212D50}" presName="node" presStyleLbl="node1" presStyleIdx="3" presStyleCnt="8">
        <dgm:presLayoutVars>
          <dgm:bulletEnabled val="1"/>
        </dgm:presLayoutVars>
      </dgm:prSet>
      <dgm:spPr/>
    </dgm:pt>
    <dgm:pt modelId="{C1D494B6-E675-4EFA-A6FB-43D875212E0E}" type="pres">
      <dgm:prSet presAssocID="{5CF85473-F86E-4A24-B2C6-E02E81028AB8}" presName="sibTrans" presStyleLbl="sibTrans1D1" presStyleIdx="3" presStyleCnt="7"/>
      <dgm:spPr/>
    </dgm:pt>
    <dgm:pt modelId="{5DFB25C1-9848-4114-8771-A079BCA23E96}" type="pres">
      <dgm:prSet presAssocID="{5CF85473-F86E-4A24-B2C6-E02E81028AB8}" presName="connectorText" presStyleLbl="sibTrans1D1" presStyleIdx="3" presStyleCnt="7"/>
      <dgm:spPr/>
    </dgm:pt>
    <dgm:pt modelId="{4BE67C73-5047-4742-9976-7D6AA16FF0D4}" type="pres">
      <dgm:prSet presAssocID="{14C780B1-261C-4C0E-94AB-A294A084C878}" presName="node" presStyleLbl="node1" presStyleIdx="4" presStyleCnt="8">
        <dgm:presLayoutVars>
          <dgm:bulletEnabled val="1"/>
        </dgm:presLayoutVars>
      </dgm:prSet>
      <dgm:spPr/>
    </dgm:pt>
    <dgm:pt modelId="{1CBB3EB1-50CF-4281-8C05-36891C1111A0}" type="pres">
      <dgm:prSet presAssocID="{62A4005D-E65B-4B55-977C-D375E10676AE}" presName="sibTrans" presStyleLbl="sibTrans1D1" presStyleIdx="4" presStyleCnt="7"/>
      <dgm:spPr/>
    </dgm:pt>
    <dgm:pt modelId="{5116D6FA-061C-4BF9-ADEB-8ACDD72B534C}" type="pres">
      <dgm:prSet presAssocID="{62A4005D-E65B-4B55-977C-D375E10676AE}" presName="connectorText" presStyleLbl="sibTrans1D1" presStyleIdx="4" presStyleCnt="7"/>
      <dgm:spPr/>
    </dgm:pt>
    <dgm:pt modelId="{E38784C1-C5DB-49E6-A0CA-C554C956D1E7}" type="pres">
      <dgm:prSet presAssocID="{CC198119-5AC1-4510-A21D-439C1B711513}" presName="node" presStyleLbl="node1" presStyleIdx="5" presStyleCnt="8">
        <dgm:presLayoutVars>
          <dgm:bulletEnabled val="1"/>
        </dgm:presLayoutVars>
      </dgm:prSet>
      <dgm:spPr/>
    </dgm:pt>
    <dgm:pt modelId="{19CC8F33-1174-4B34-9603-0DD59AE54889}" type="pres">
      <dgm:prSet presAssocID="{1D1377B1-8A58-4BC6-A781-8B664C3F5648}" presName="sibTrans" presStyleLbl="sibTrans1D1" presStyleIdx="5" presStyleCnt="7"/>
      <dgm:spPr/>
    </dgm:pt>
    <dgm:pt modelId="{93E52FE7-C4C6-41CE-B171-49EA311E1529}" type="pres">
      <dgm:prSet presAssocID="{1D1377B1-8A58-4BC6-A781-8B664C3F5648}" presName="connectorText" presStyleLbl="sibTrans1D1" presStyleIdx="5" presStyleCnt="7"/>
      <dgm:spPr/>
    </dgm:pt>
    <dgm:pt modelId="{DA1F5B19-D0DF-4600-B3C4-4612646FC021}" type="pres">
      <dgm:prSet presAssocID="{F480C709-5454-4A5E-B086-044563B87DCC}" presName="node" presStyleLbl="node1" presStyleIdx="6" presStyleCnt="8">
        <dgm:presLayoutVars>
          <dgm:bulletEnabled val="1"/>
        </dgm:presLayoutVars>
      </dgm:prSet>
      <dgm:spPr/>
    </dgm:pt>
    <dgm:pt modelId="{944897E6-23E5-4744-9DFF-F3096288F12C}" type="pres">
      <dgm:prSet presAssocID="{1D55B9F0-CBEC-4C85-886C-EDA7D3DA737D}" presName="sibTrans" presStyleLbl="sibTrans1D1" presStyleIdx="6" presStyleCnt="7"/>
      <dgm:spPr/>
    </dgm:pt>
    <dgm:pt modelId="{7F846526-0614-48A6-83EA-85AD55C226AE}" type="pres">
      <dgm:prSet presAssocID="{1D55B9F0-CBEC-4C85-886C-EDA7D3DA737D}" presName="connectorText" presStyleLbl="sibTrans1D1" presStyleIdx="6" presStyleCnt="7"/>
      <dgm:spPr/>
    </dgm:pt>
    <dgm:pt modelId="{6316DA87-CAC7-4B0A-85EE-B093251EA61D}" type="pres">
      <dgm:prSet presAssocID="{85BF3676-9A19-403E-A05E-F0DDAA7BB342}" presName="node" presStyleLbl="node1" presStyleIdx="7" presStyleCnt="8">
        <dgm:presLayoutVars>
          <dgm:bulletEnabled val="1"/>
        </dgm:presLayoutVars>
      </dgm:prSet>
      <dgm:spPr/>
    </dgm:pt>
  </dgm:ptLst>
  <dgm:cxnLst>
    <dgm:cxn modelId="{FA6C4F00-D430-4BBC-8F2A-51B0434FFD90}" srcId="{B889D82F-8FB9-4516-BC7D-0FCC146AD662}" destId="{CC198119-5AC1-4510-A21D-439C1B711513}" srcOrd="5" destOrd="0" parTransId="{C67D9971-3E70-465D-9D55-C3D385A0AAAE}" sibTransId="{1D1377B1-8A58-4BC6-A781-8B664C3F5648}"/>
    <dgm:cxn modelId="{039F8015-8D8A-4565-B460-7F4E944CA72C}" type="presOf" srcId="{CB042817-1B37-4954-8264-1DBD86A5DCB3}" destId="{C3B91F19-AD60-4298-B540-B79C586FA899}" srcOrd="0" destOrd="0" presId="urn:microsoft.com/office/officeart/2005/8/layout/bProcess3"/>
    <dgm:cxn modelId="{3BA6E620-32A8-4030-AC43-179844E11892}" srcId="{B889D82F-8FB9-4516-BC7D-0FCC146AD662}" destId="{73B7BF52-2A19-4E8F-A06F-FBF4A5AD6B84}" srcOrd="2" destOrd="0" parTransId="{DBEB8850-61D3-46E0-B11D-DBA6B81EBB84}" sibTransId="{65021757-A61F-4FAF-BA5E-D80AD529F7E5}"/>
    <dgm:cxn modelId="{6C6F7F22-081A-44B6-A70A-A56CCB531F3B}" type="presOf" srcId="{62A4005D-E65B-4B55-977C-D375E10676AE}" destId="{1CBB3EB1-50CF-4281-8C05-36891C1111A0}" srcOrd="0" destOrd="0" presId="urn:microsoft.com/office/officeart/2005/8/layout/bProcess3"/>
    <dgm:cxn modelId="{9F0B0336-CA01-40B3-8219-713D391C67C3}" type="presOf" srcId="{EE61004F-D21B-41F8-9039-83252511F1D2}" destId="{47B3B8DB-2C05-4BEB-A5D3-520B91E704C6}" srcOrd="0" destOrd="0" presId="urn:microsoft.com/office/officeart/2005/8/layout/bProcess3"/>
    <dgm:cxn modelId="{60C6A03F-23A5-428A-872E-6DAD0FAC1461}" type="presOf" srcId="{1D1377B1-8A58-4BC6-A781-8B664C3F5648}" destId="{19CC8F33-1174-4B34-9603-0DD59AE54889}" srcOrd="0" destOrd="0" presId="urn:microsoft.com/office/officeart/2005/8/layout/bProcess3"/>
    <dgm:cxn modelId="{F5CB5A5D-5264-45E9-84CF-D198B440ED63}" srcId="{B889D82F-8FB9-4516-BC7D-0FCC146AD662}" destId="{85BF3676-9A19-403E-A05E-F0DDAA7BB342}" srcOrd="7" destOrd="0" parTransId="{9F1208D6-A060-492F-A1DF-80366A5BCE48}" sibTransId="{8C943D65-F6F0-4AC8-9F3A-69E83B28D24C}"/>
    <dgm:cxn modelId="{A15E1167-9E79-40D9-BF4B-AB7A6781B301}" type="presOf" srcId="{B889D82F-8FB9-4516-BC7D-0FCC146AD662}" destId="{EF2842E6-0819-4CBC-BB34-157F2D308999}" srcOrd="0" destOrd="0" presId="urn:microsoft.com/office/officeart/2005/8/layout/bProcess3"/>
    <dgm:cxn modelId="{53E53548-131F-4A9A-B579-E31B10AAE719}" type="presOf" srcId="{5CF85473-F86E-4A24-B2C6-E02E81028AB8}" destId="{5DFB25C1-9848-4114-8771-A079BCA23E96}" srcOrd="1" destOrd="0" presId="urn:microsoft.com/office/officeart/2005/8/layout/bProcess3"/>
    <dgm:cxn modelId="{3121A768-D233-48B9-A83A-C87431151A03}" type="presOf" srcId="{65021757-A61F-4FAF-BA5E-D80AD529F7E5}" destId="{A7B35CFC-DD44-4C71-9AC7-46C0CC04FB19}" srcOrd="1" destOrd="0" presId="urn:microsoft.com/office/officeart/2005/8/layout/bProcess3"/>
    <dgm:cxn modelId="{4F2A5D6A-C7C7-4DEC-9091-9E8BFF0D19D5}" type="presOf" srcId="{53A73747-8C67-47AE-8C03-F930EB64178E}" destId="{636441AA-8000-427B-911C-7D880066BC78}" srcOrd="0" destOrd="0" presId="urn:microsoft.com/office/officeart/2005/8/layout/bProcess3"/>
    <dgm:cxn modelId="{F5B60D4F-C6FE-4C38-BDF0-5FAA61D1B907}" srcId="{B889D82F-8FB9-4516-BC7D-0FCC146AD662}" destId="{CB042817-1B37-4954-8264-1DBD86A5DCB3}" srcOrd="1" destOrd="0" parTransId="{5FF477F4-EE34-4778-9CD7-89CB7C41BE90}" sibTransId="{EE61004F-D21B-41F8-9039-83252511F1D2}"/>
    <dgm:cxn modelId="{86C62651-B877-48FD-B20D-A98FDF46C1A6}" type="presOf" srcId="{14C780B1-261C-4C0E-94AB-A294A084C878}" destId="{4BE67C73-5047-4742-9976-7D6AA16FF0D4}" srcOrd="0" destOrd="0" presId="urn:microsoft.com/office/officeart/2005/8/layout/bProcess3"/>
    <dgm:cxn modelId="{2CCFA578-2760-4F3A-997F-74A53DBAC82F}" srcId="{B889D82F-8FB9-4516-BC7D-0FCC146AD662}" destId="{14C780B1-261C-4C0E-94AB-A294A084C878}" srcOrd="4" destOrd="0" parTransId="{89B5995B-EE5E-486E-92FA-CD7DE41D04B0}" sibTransId="{62A4005D-E65B-4B55-977C-D375E10676AE}"/>
    <dgm:cxn modelId="{A33DA081-8270-41F7-8C7F-AEC4FC633494}" type="presOf" srcId="{73B7BF52-2A19-4E8F-A06F-FBF4A5AD6B84}" destId="{CC106B8D-87DC-4CBD-9F6B-643862E38A37}" srcOrd="0" destOrd="0" presId="urn:microsoft.com/office/officeart/2005/8/layout/bProcess3"/>
    <dgm:cxn modelId="{51198085-EBA4-49F8-8799-319864ACC42B}" type="presOf" srcId="{65021757-A61F-4FAF-BA5E-D80AD529F7E5}" destId="{C365CCE8-DE83-4E56-9408-F21582A66691}" srcOrd="0" destOrd="0" presId="urn:microsoft.com/office/officeart/2005/8/layout/bProcess3"/>
    <dgm:cxn modelId="{21792094-3FDF-4271-A0A5-E33E82F8D488}" type="presOf" srcId="{E030B05E-5631-4514-B787-A14B3C212D50}" destId="{14A36070-1070-404C-B712-6817CA51A782}" srcOrd="0" destOrd="0" presId="urn:microsoft.com/office/officeart/2005/8/layout/bProcess3"/>
    <dgm:cxn modelId="{8CF20899-3281-4D9B-8167-DAE1EA619346}" type="presOf" srcId="{CC198119-5AC1-4510-A21D-439C1B711513}" destId="{E38784C1-C5DB-49E6-A0CA-C554C956D1E7}" srcOrd="0" destOrd="0" presId="urn:microsoft.com/office/officeart/2005/8/layout/bProcess3"/>
    <dgm:cxn modelId="{F418DA9C-B26E-4959-AEF4-6149110F2BF1}" srcId="{B889D82F-8FB9-4516-BC7D-0FCC146AD662}" destId="{53A73747-8C67-47AE-8C03-F930EB64178E}" srcOrd="0" destOrd="0" parTransId="{6C9975C9-4494-4727-9D7E-AE640849FAFB}" sibTransId="{78F026DD-70AE-4431-9399-862D405BF5E5}"/>
    <dgm:cxn modelId="{2220B6A2-49B0-48E0-B354-7D3E33F1AB72}" type="presOf" srcId="{1D55B9F0-CBEC-4C85-886C-EDA7D3DA737D}" destId="{7F846526-0614-48A6-83EA-85AD55C226AE}" srcOrd="1" destOrd="0" presId="urn:microsoft.com/office/officeart/2005/8/layout/bProcess3"/>
    <dgm:cxn modelId="{FEF512A4-DD59-410F-8012-C22553E5682A}" type="presOf" srcId="{78F026DD-70AE-4431-9399-862D405BF5E5}" destId="{6FFC4B98-1F2A-41D0-AE6B-830E5B0B012F}" srcOrd="0" destOrd="0" presId="urn:microsoft.com/office/officeart/2005/8/layout/bProcess3"/>
    <dgm:cxn modelId="{51D560C9-941F-4EA1-9140-7399784BD8D2}" type="presOf" srcId="{1D55B9F0-CBEC-4C85-886C-EDA7D3DA737D}" destId="{944897E6-23E5-4744-9DFF-F3096288F12C}" srcOrd="0" destOrd="0" presId="urn:microsoft.com/office/officeart/2005/8/layout/bProcess3"/>
    <dgm:cxn modelId="{9C31A1CD-7A3F-47AD-9D70-389A748D9B73}" type="presOf" srcId="{62A4005D-E65B-4B55-977C-D375E10676AE}" destId="{5116D6FA-061C-4BF9-ADEB-8ACDD72B534C}" srcOrd="1" destOrd="0" presId="urn:microsoft.com/office/officeart/2005/8/layout/bProcess3"/>
    <dgm:cxn modelId="{BFCD62D2-7E28-43FF-9A6A-1B1625AB03DB}" type="presOf" srcId="{85BF3676-9A19-403E-A05E-F0DDAA7BB342}" destId="{6316DA87-CAC7-4B0A-85EE-B093251EA61D}" srcOrd="0" destOrd="0" presId="urn:microsoft.com/office/officeart/2005/8/layout/bProcess3"/>
    <dgm:cxn modelId="{681E23E0-57D1-4F20-A53B-25587C8256EB}" type="presOf" srcId="{1D1377B1-8A58-4BC6-A781-8B664C3F5648}" destId="{93E52FE7-C4C6-41CE-B171-49EA311E1529}" srcOrd="1" destOrd="0" presId="urn:microsoft.com/office/officeart/2005/8/layout/bProcess3"/>
    <dgm:cxn modelId="{5FC673E0-8865-42CD-9727-1DC236ADF676}" srcId="{B889D82F-8FB9-4516-BC7D-0FCC146AD662}" destId="{F480C709-5454-4A5E-B086-044563B87DCC}" srcOrd="6" destOrd="0" parTransId="{29E81934-F88C-43D3-A42C-3D9699EEF5E6}" sibTransId="{1D55B9F0-CBEC-4C85-886C-EDA7D3DA737D}"/>
    <dgm:cxn modelId="{27BD4BEA-194E-423A-A8D2-AE67D1844720}" type="presOf" srcId="{EE61004F-D21B-41F8-9039-83252511F1D2}" destId="{B19114AA-18BA-4D92-936C-149042574625}" srcOrd="1" destOrd="0" presId="urn:microsoft.com/office/officeart/2005/8/layout/bProcess3"/>
    <dgm:cxn modelId="{74C70EED-3963-437F-BB1C-84E41204E154}" type="presOf" srcId="{78F026DD-70AE-4431-9399-862D405BF5E5}" destId="{21269116-5D20-434A-96EC-2331F64152B4}" srcOrd="1" destOrd="0" presId="urn:microsoft.com/office/officeart/2005/8/layout/bProcess3"/>
    <dgm:cxn modelId="{F6A0D0F1-A51C-46EB-9EC9-1A1311954606}" type="presOf" srcId="{F480C709-5454-4A5E-B086-044563B87DCC}" destId="{DA1F5B19-D0DF-4600-B3C4-4612646FC021}" srcOrd="0" destOrd="0" presId="urn:microsoft.com/office/officeart/2005/8/layout/bProcess3"/>
    <dgm:cxn modelId="{80C29AFE-1D4C-41B1-BB29-93CE48D0D299}" type="presOf" srcId="{5CF85473-F86E-4A24-B2C6-E02E81028AB8}" destId="{C1D494B6-E675-4EFA-A6FB-43D875212E0E}" srcOrd="0" destOrd="0" presId="urn:microsoft.com/office/officeart/2005/8/layout/bProcess3"/>
    <dgm:cxn modelId="{A58DFDFE-059B-4C45-9C93-B742A6458C64}" srcId="{B889D82F-8FB9-4516-BC7D-0FCC146AD662}" destId="{E030B05E-5631-4514-B787-A14B3C212D50}" srcOrd="3" destOrd="0" parTransId="{8486F005-1F22-4C78-9D2C-990C698BC161}" sibTransId="{5CF85473-F86E-4A24-B2C6-E02E81028AB8}"/>
    <dgm:cxn modelId="{980F325F-7D61-4F45-94DB-6B5A33BED0B1}" type="presParOf" srcId="{EF2842E6-0819-4CBC-BB34-157F2D308999}" destId="{636441AA-8000-427B-911C-7D880066BC78}" srcOrd="0" destOrd="0" presId="urn:microsoft.com/office/officeart/2005/8/layout/bProcess3"/>
    <dgm:cxn modelId="{0CEE67D6-656E-4165-ABFF-239EEC154A72}" type="presParOf" srcId="{EF2842E6-0819-4CBC-BB34-157F2D308999}" destId="{6FFC4B98-1F2A-41D0-AE6B-830E5B0B012F}" srcOrd="1" destOrd="0" presId="urn:microsoft.com/office/officeart/2005/8/layout/bProcess3"/>
    <dgm:cxn modelId="{2CD761CE-4AA0-4158-B5B0-8CA96C7B8CFD}" type="presParOf" srcId="{6FFC4B98-1F2A-41D0-AE6B-830E5B0B012F}" destId="{21269116-5D20-434A-96EC-2331F64152B4}" srcOrd="0" destOrd="0" presId="urn:microsoft.com/office/officeart/2005/8/layout/bProcess3"/>
    <dgm:cxn modelId="{8C8F3171-9DC1-4494-BAFD-12116CDD7364}" type="presParOf" srcId="{EF2842E6-0819-4CBC-BB34-157F2D308999}" destId="{C3B91F19-AD60-4298-B540-B79C586FA899}" srcOrd="2" destOrd="0" presId="urn:microsoft.com/office/officeart/2005/8/layout/bProcess3"/>
    <dgm:cxn modelId="{4238074B-FCAD-478F-B489-DEA7869CA1CB}" type="presParOf" srcId="{EF2842E6-0819-4CBC-BB34-157F2D308999}" destId="{47B3B8DB-2C05-4BEB-A5D3-520B91E704C6}" srcOrd="3" destOrd="0" presId="urn:microsoft.com/office/officeart/2005/8/layout/bProcess3"/>
    <dgm:cxn modelId="{A7401914-8CA7-4390-8547-CC24576C5743}" type="presParOf" srcId="{47B3B8DB-2C05-4BEB-A5D3-520B91E704C6}" destId="{B19114AA-18BA-4D92-936C-149042574625}" srcOrd="0" destOrd="0" presId="urn:microsoft.com/office/officeart/2005/8/layout/bProcess3"/>
    <dgm:cxn modelId="{96E1C7E2-9166-41A9-AFB6-BF5794569D65}" type="presParOf" srcId="{EF2842E6-0819-4CBC-BB34-157F2D308999}" destId="{CC106B8D-87DC-4CBD-9F6B-643862E38A37}" srcOrd="4" destOrd="0" presId="urn:microsoft.com/office/officeart/2005/8/layout/bProcess3"/>
    <dgm:cxn modelId="{DC7C91F7-75AB-4F41-8CC8-0103BF0ADF84}" type="presParOf" srcId="{EF2842E6-0819-4CBC-BB34-157F2D308999}" destId="{C365CCE8-DE83-4E56-9408-F21582A66691}" srcOrd="5" destOrd="0" presId="urn:microsoft.com/office/officeart/2005/8/layout/bProcess3"/>
    <dgm:cxn modelId="{761DA2D8-75F7-4424-AFBF-5545BB3B475F}" type="presParOf" srcId="{C365CCE8-DE83-4E56-9408-F21582A66691}" destId="{A7B35CFC-DD44-4C71-9AC7-46C0CC04FB19}" srcOrd="0" destOrd="0" presId="urn:microsoft.com/office/officeart/2005/8/layout/bProcess3"/>
    <dgm:cxn modelId="{77544C02-30E5-4691-AD8F-EACAE8A74468}" type="presParOf" srcId="{EF2842E6-0819-4CBC-BB34-157F2D308999}" destId="{14A36070-1070-404C-B712-6817CA51A782}" srcOrd="6" destOrd="0" presId="urn:microsoft.com/office/officeart/2005/8/layout/bProcess3"/>
    <dgm:cxn modelId="{1C62029F-BF59-4DB4-ABF9-DACDD2787685}" type="presParOf" srcId="{EF2842E6-0819-4CBC-BB34-157F2D308999}" destId="{C1D494B6-E675-4EFA-A6FB-43D875212E0E}" srcOrd="7" destOrd="0" presId="urn:microsoft.com/office/officeart/2005/8/layout/bProcess3"/>
    <dgm:cxn modelId="{881B24A3-7345-4923-9DDA-17C0FA869F08}" type="presParOf" srcId="{C1D494B6-E675-4EFA-A6FB-43D875212E0E}" destId="{5DFB25C1-9848-4114-8771-A079BCA23E96}" srcOrd="0" destOrd="0" presId="urn:microsoft.com/office/officeart/2005/8/layout/bProcess3"/>
    <dgm:cxn modelId="{901DF74F-653D-421C-8C58-8586AF6E6199}" type="presParOf" srcId="{EF2842E6-0819-4CBC-BB34-157F2D308999}" destId="{4BE67C73-5047-4742-9976-7D6AA16FF0D4}" srcOrd="8" destOrd="0" presId="urn:microsoft.com/office/officeart/2005/8/layout/bProcess3"/>
    <dgm:cxn modelId="{25482FBF-ECAB-473F-82C1-D8E5F060C5F1}" type="presParOf" srcId="{EF2842E6-0819-4CBC-BB34-157F2D308999}" destId="{1CBB3EB1-50CF-4281-8C05-36891C1111A0}" srcOrd="9" destOrd="0" presId="urn:microsoft.com/office/officeart/2005/8/layout/bProcess3"/>
    <dgm:cxn modelId="{5633CBD7-B514-4B72-BBC4-14BF0035CDE0}" type="presParOf" srcId="{1CBB3EB1-50CF-4281-8C05-36891C1111A0}" destId="{5116D6FA-061C-4BF9-ADEB-8ACDD72B534C}" srcOrd="0" destOrd="0" presId="urn:microsoft.com/office/officeart/2005/8/layout/bProcess3"/>
    <dgm:cxn modelId="{12EE535C-1BF6-4926-AAE2-B4ED65E8F36F}" type="presParOf" srcId="{EF2842E6-0819-4CBC-BB34-157F2D308999}" destId="{E38784C1-C5DB-49E6-A0CA-C554C956D1E7}" srcOrd="10" destOrd="0" presId="urn:microsoft.com/office/officeart/2005/8/layout/bProcess3"/>
    <dgm:cxn modelId="{7A13C558-A35C-4415-9B6C-519A0C26574C}" type="presParOf" srcId="{EF2842E6-0819-4CBC-BB34-157F2D308999}" destId="{19CC8F33-1174-4B34-9603-0DD59AE54889}" srcOrd="11" destOrd="0" presId="urn:microsoft.com/office/officeart/2005/8/layout/bProcess3"/>
    <dgm:cxn modelId="{34383E6F-070C-4174-B376-6CC8659D1FC2}" type="presParOf" srcId="{19CC8F33-1174-4B34-9603-0DD59AE54889}" destId="{93E52FE7-C4C6-41CE-B171-49EA311E1529}" srcOrd="0" destOrd="0" presId="urn:microsoft.com/office/officeart/2005/8/layout/bProcess3"/>
    <dgm:cxn modelId="{30D964CD-85F7-441E-9DDD-3657A3720291}" type="presParOf" srcId="{EF2842E6-0819-4CBC-BB34-157F2D308999}" destId="{DA1F5B19-D0DF-4600-B3C4-4612646FC021}" srcOrd="12" destOrd="0" presId="urn:microsoft.com/office/officeart/2005/8/layout/bProcess3"/>
    <dgm:cxn modelId="{0D6D5D81-69B8-406E-A219-8BB60DC81B2C}" type="presParOf" srcId="{EF2842E6-0819-4CBC-BB34-157F2D308999}" destId="{944897E6-23E5-4744-9DFF-F3096288F12C}" srcOrd="13" destOrd="0" presId="urn:microsoft.com/office/officeart/2005/8/layout/bProcess3"/>
    <dgm:cxn modelId="{A1E0A9E5-8559-42A5-817B-26B46BC4C252}" type="presParOf" srcId="{944897E6-23E5-4744-9DFF-F3096288F12C}" destId="{7F846526-0614-48A6-83EA-85AD55C226AE}" srcOrd="0" destOrd="0" presId="urn:microsoft.com/office/officeart/2005/8/layout/bProcess3"/>
    <dgm:cxn modelId="{0C83DDCD-8A4D-4AF3-A203-CF067CB3BECD}" type="presParOf" srcId="{EF2842E6-0819-4CBC-BB34-157F2D308999}" destId="{6316DA87-CAC7-4B0A-85EE-B093251EA61D}"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74F5C-C4E9-47AF-843A-AF45C794198F}">
      <dsp:nvSpPr>
        <dsp:cNvPr id="0" name=""/>
        <dsp:cNvSpPr/>
      </dsp:nvSpPr>
      <dsp:spPr>
        <a:xfrm>
          <a:off x="8891927" y="1120521"/>
          <a:ext cx="2652804" cy="26529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9B6E82-9131-42F8-A70A-637605B030FF}">
      <dsp:nvSpPr>
        <dsp:cNvPr id="0" name=""/>
        <dsp:cNvSpPr/>
      </dsp:nvSpPr>
      <dsp:spPr>
        <a:xfrm>
          <a:off x="8980657" y="1208968"/>
          <a:ext cx="2476481" cy="2476046"/>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Finalists (4)</a:t>
          </a:r>
        </a:p>
      </dsp:txBody>
      <dsp:txXfrm>
        <a:off x="9334440" y="1562755"/>
        <a:ext cx="1768915" cy="1768471"/>
      </dsp:txXfrm>
    </dsp:sp>
    <dsp:sp modelId="{E4E5E782-8BAA-4276-82E5-0EB25D1F551E}">
      <dsp:nvSpPr>
        <dsp:cNvPr id="0" name=""/>
        <dsp:cNvSpPr/>
      </dsp:nvSpPr>
      <dsp:spPr>
        <a:xfrm>
          <a:off x="8980657" y="3822340"/>
          <a:ext cx="2476481" cy="145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b="1" u="sng" kern="1200" dirty="0"/>
            <a:t>May 31</a:t>
          </a:r>
          <a:r>
            <a:rPr lang="en-US" sz="1700" b="1" kern="1200" dirty="0"/>
            <a:t> FINALS</a:t>
          </a:r>
        </a:p>
        <a:p>
          <a:pPr marL="171450" lvl="1" indent="-171450" algn="l" defTabSz="755650">
            <a:lnSpc>
              <a:spcPct val="90000"/>
            </a:lnSpc>
            <a:spcBef>
              <a:spcPct val="0"/>
            </a:spcBef>
            <a:spcAft>
              <a:spcPct val="15000"/>
            </a:spcAft>
            <a:buChar char="•"/>
          </a:pPr>
          <a:r>
            <a:rPr lang="en-US" sz="1700" i="1" kern="1200" dirty="0"/>
            <a:t>Expert Coaching Sessions</a:t>
          </a:r>
          <a:endParaRPr lang="en-US" sz="1700" b="1" kern="1200" dirty="0"/>
        </a:p>
      </dsp:txBody>
      <dsp:txXfrm>
        <a:off x="8980657" y="3822340"/>
        <a:ext cx="2476481" cy="1454252"/>
      </dsp:txXfrm>
    </dsp:sp>
    <dsp:sp modelId="{6579AF29-E079-4A75-B068-364F7B1AAA0A}">
      <dsp:nvSpPr>
        <dsp:cNvPr id="0" name=""/>
        <dsp:cNvSpPr/>
      </dsp:nvSpPr>
      <dsp:spPr>
        <a:xfrm rot="2700000">
          <a:off x="6138995" y="1120334"/>
          <a:ext cx="2652848" cy="2652848"/>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AC419A-C54A-46C9-B004-E5750F29F703}">
      <dsp:nvSpPr>
        <dsp:cNvPr id="0" name=""/>
        <dsp:cNvSpPr/>
      </dsp:nvSpPr>
      <dsp:spPr>
        <a:xfrm>
          <a:off x="6239123" y="1208968"/>
          <a:ext cx="2476481" cy="2476046"/>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Semi-Finalists (20-25)</a:t>
          </a:r>
        </a:p>
      </dsp:txBody>
      <dsp:txXfrm>
        <a:off x="6592906" y="1562755"/>
        <a:ext cx="1768915" cy="1768471"/>
      </dsp:txXfrm>
    </dsp:sp>
    <dsp:sp modelId="{0C3F2DEB-F904-4258-89ED-9593CC834F0F}">
      <dsp:nvSpPr>
        <dsp:cNvPr id="0" name=""/>
        <dsp:cNvSpPr/>
      </dsp:nvSpPr>
      <dsp:spPr>
        <a:xfrm>
          <a:off x="6239123" y="3822340"/>
          <a:ext cx="2476481" cy="145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b="1" u="sng" kern="1200" dirty="0"/>
            <a:t>April 7</a:t>
          </a:r>
          <a:r>
            <a:rPr lang="en-US" sz="1700" b="1" kern="1200" dirty="0"/>
            <a:t> BOOTCAMP</a:t>
          </a:r>
        </a:p>
        <a:p>
          <a:pPr marL="171450" lvl="1" indent="-171450" algn="l" defTabSz="755650">
            <a:lnSpc>
              <a:spcPct val="90000"/>
            </a:lnSpc>
            <a:spcBef>
              <a:spcPct val="0"/>
            </a:spcBef>
            <a:spcAft>
              <a:spcPct val="15000"/>
            </a:spcAft>
            <a:buChar char="•"/>
          </a:pPr>
          <a:r>
            <a:rPr lang="en-US" sz="1700" b="1" u="sng" kern="1200" dirty="0"/>
            <a:t>May 7</a:t>
          </a:r>
          <a:r>
            <a:rPr lang="en-US" sz="1700" b="1" kern="1200" dirty="0"/>
            <a:t> PITCH COMPETITION &amp; TRADESHOW</a:t>
          </a:r>
        </a:p>
        <a:p>
          <a:pPr marL="171450" lvl="1" indent="-171450" algn="l" defTabSz="755650">
            <a:lnSpc>
              <a:spcPct val="90000"/>
            </a:lnSpc>
            <a:spcBef>
              <a:spcPct val="0"/>
            </a:spcBef>
            <a:spcAft>
              <a:spcPct val="15000"/>
            </a:spcAft>
            <a:buChar char="•"/>
          </a:pPr>
          <a:r>
            <a:rPr lang="en-US" sz="1700" i="1" kern="1200" dirty="0"/>
            <a:t>Team Coach Matched</a:t>
          </a:r>
          <a:endParaRPr lang="en-US" sz="1700" b="1" kern="1200" dirty="0"/>
        </a:p>
      </dsp:txBody>
      <dsp:txXfrm>
        <a:off x="6239123" y="3822340"/>
        <a:ext cx="2476481" cy="1454252"/>
      </dsp:txXfrm>
    </dsp:sp>
    <dsp:sp modelId="{DBCBD7FC-2425-41C3-9B76-949D548AC370}">
      <dsp:nvSpPr>
        <dsp:cNvPr id="0" name=""/>
        <dsp:cNvSpPr/>
      </dsp:nvSpPr>
      <dsp:spPr>
        <a:xfrm rot="2700000">
          <a:off x="3408836" y="1120334"/>
          <a:ext cx="2652848" cy="2652848"/>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4F1047-63A7-48DC-99AF-57BBE987BB4C}">
      <dsp:nvSpPr>
        <dsp:cNvPr id="0" name=""/>
        <dsp:cNvSpPr/>
      </dsp:nvSpPr>
      <dsp:spPr>
        <a:xfrm>
          <a:off x="3497588" y="1208968"/>
          <a:ext cx="2476481" cy="2476046"/>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Screening Round Entries (~35)</a:t>
          </a:r>
        </a:p>
      </dsp:txBody>
      <dsp:txXfrm>
        <a:off x="3851371" y="1562755"/>
        <a:ext cx="1768915" cy="1768471"/>
      </dsp:txXfrm>
    </dsp:sp>
    <dsp:sp modelId="{C8D143DD-C4C7-4B57-85C3-E81B59644EA2}">
      <dsp:nvSpPr>
        <dsp:cNvPr id="0" name=""/>
        <dsp:cNvSpPr/>
      </dsp:nvSpPr>
      <dsp:spPr>
        <a:xfrm>
          <a:off x="3497588" y="3822340"/>
          <a:ext cx="2476481" cy="145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b="1" u="sng" kern="1200" dirty="0"/>
            <a:t>March 24</a:t>
          </a:r>
          <a:r>
            <a:rPr lang="en-US" sz="1700" b="1" u="none" kern="1200" dirty="0"/>
            <a:t> </a:t>
          </a:r>
          <a:r>
            <a:rPr lang="en-US" sz="1700" b="1" kern="1200" dirty="0"/>
            <a:t>BUSINESS PLAN SUMMARY</a:t>
          </a:r>
        </a:p>
        <a:p>
          <a:pPr marL="171450" lvl="1" indent="-171450" algn="l" defTabSz="755650">
            <a:lnSpc>
              <a:spcPct val="90000"/>
            </a:lnSpc>
            <a:spcBef>
              <a:spcPct val="0"/>
            </a:spcBef>
            <a:spcAft>
              <a:spcPct val="15000"/>
            </a:spcAft>
            <a:buChar char="•"/>
          </a:pPr>
          <a:r>
            <a:rPr lang="en-US" sz="1700" i="1" kern="1200" dirty="0"/>
            <a:t>Judges Comments</a:t>
          </a:r>
          <a:endParaRPr lang="en-US" sz="1700" b="1" kern="1200" dirty="0"/>
        </a:p>
      </dsp:txBody>
      <dsp:txXfrm>
        <a:off x="3497588" y="3822340"/>
        <a:ext cx="2476481" cy="1454252"/>
      </dsp:txXfrm>
    </dsp:sp>
    <dsp:sp modelId="{68C173FE-DA1A-41E0-87DC-547B7DA646DC}">
      <dsp:nvSpPr>
        <dsp:cNvPr id="0" name=""/>
        <dsp:cNvSpPr/>
      </dsp:nvSpPr>
      <dsp:spPr>
        <a:xfrm rot="2700000">
          <a:off x="667301" y="1120334"/>
          <a:ext cx="2652848" cy="2652848"/>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52F20-22C8-466F-863A-4AF3DC122F40}">
      <dsp:nvSpPr>
        <dsp:cNvPr id="0" name=""/>
        <dsp:cNvSpPr/>
      </dsp:nvSpPr>
      <dsp:spPr>
        <a:xfrm>
          <a:off x="756053" y="1208968"/>
          <a:ext cx="2476481" cy="2476046"/>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i="1" kern="1200" dirty="0"/>
            <a:t>Prepare to Enter</a:t>
          </a:r>
        </a:p>
      </dsp:txBody>
      <dsp:txXfrm>
        <a:off x="1109836" y="1562755"/>
        <a:ext cx="1768915" cy="1768471"/>
      </dsp:txXfrm>
    </dsp:sp>
    <dsp:sp modelId="{9123D847-D21B-4D99-BAB0-DFD80594950D}">
      <dsp:nvSpPr>
        <dsp:cNvPr id="0" name=""/>
        <dsp:cNvSpPr/>
      </dsp:nvSpPr>
      <dsp:spPr>
        <a:xfrm>
          <a:off x="756053" y="3822340"/>
          <a:ext cx="2476481" cy="145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t>RESOURCE NIGHTS</a:t>
          </a:r>
        </a:p>
        <a:p>
          <a:pPr marL="171450" lvl="1" indent="-171450" algn="l" defTabSz="755650">
            <a:lnSpc>
              <a:spcPct val="90000"/>
            </a:lnSpc>
            <a:spcBef>
              <a:spcPct val="0"/>
            </a:spcBef>
            <a:spcAft>
              <a:spcPct val="15000"/>
            </a:spcAft>
            <a:buChar char="•"/>
          </a:pPr>
          <a:r>
            <a:rPr lang="en-US" sz="1700" i="1" kern="1200" dirty="0"/>
            <a:t>Personal Coaching</a:t>
          </a:r>
        </a:p>
      </dsp:txBody>
      <dsp:txXfrm>
        <a:off x="756053" y="3822340"/>
        <a:ext cx="2476481" cy="1454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C4B98-1F2A-41D0-AE6B-830E5B0B012F}">
      <dsp:nvSpPr>
        <dsp:cNvPr id="0" name=""/>
        <dsp:cNvSpPr/>
      </dsp:nvSpPr>
      <dsp:spPr>
        <a:xfrm>
          <a:off x="2217396" y="1297153"/>
          <a:ext cx="479339" cy="91440"/>
        </a:xfrm>
        <a:custGeom>
          <a:avLst/>
          <a:gdLst/>
          <a:ahLst/>
          <a:cxnLst/>
          <a:rect l="0" t="0" r="0" b="0"/>
          <a:pathLst>
            <a:path>
              <a:moveTo>
                <a:pt x="0" y="45720"/>
              </a:moveTo>
              <a:lnTo>
                <a:pt x="479339" y="45720"/>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44318" y="1340324"/>
        <a:ext cx="25496" cy="5099"/>
      </dsp:txXfrm>
    </dsp:sp>
    <dsp:sp modelId="{636441AA-8000-427B-911C-7D880066BC78}">
      <dsp:nvSpPr>
        <dsp:cNvPr id="0" name=""/>
        <dsp:cNvSpPr/>
      </dsp:nvSpPr>
      <dsp:spPr>
        <a:xfrm>
          <a:off x="2069" y="677735"/>
          <a:ext cx="2217127" cy="13302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1 - Understand your audience</a:t>
          </a:r>
        </a:p>
      </dsp:txBody>
      <dsp:txXfrm>
        <a:off x="2069" y="677735"/>
        <a:ext cx="2217127" cy="1330276"/>
      </dsp:txXfrm>
    </dsp:sp>
    <dsp:sp modelId="{47B3B8DB-2C05-4BEB-A5D3-520B91E704C6}">
      <dsp:nvSpPr>
        <dsp:cNvPr id="0" name=""/>
        <dsp:cNvSpPr/>
      </dsp:nvSpPr>
      <dsp:spPr>
        <a:xfrm>
          <a:off x="4944463" y="1297153"/>
          <a:ext cx="479339" cy="91440"/>
        </a:xfrm>
        <a:custGeom>
          <a:avLst/>
          <a:gdLst/>
          <a:ahLst/>
          <a:cxnLst/>
          <a:rect l="0" t="0" r="0" b="0"/>
          <a:pathLst>
            <a:path>
              <a:moveTo>
                <a:pt x="0" y="45720"/>
              </a:moveTo>
              <a:lnTo>
                <a:pt x="479339" y="45720"/>
              </a:lnTo>
            </a:path>
          </a:pathLst>
        </a:custGeom>
        <a:noFill/>
        <a:ln w="10000" cap="flat" cmpd="sng" algn="ctr">
          <a:solidFill>
            <a:schemeClr val="accent2">
              <a:hueOff val="229753"/>
              <a:satOff val="4301"/>
              <a:lumOff val="-2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71384" y="1340324"/>
        <a:ext cx="25496" cy="5099"/>
      </dsp:txXfrm>
    </dsp:sp>
    <dsp:sp modelId="{C3B91F19-AD60-4298-B540-B79C586FA899}">
      <dsp:nvSpPr>
        <dsp:cNvPr id="0" name=""/>
        <dsp:cNvSpPr/>
      </dsp:nvSpPr>
      <dsp:spPr>
        <a:xfrm>
          <a:off x="2729136" y="677735"/>
          <a:ext cx="2217127" cy="1330276"/>
        </a:xfrm>
        <a:prstGeom prst="rect">
          <a:avLst/>
        </a:prstGeom>
        <a:solidFill>
          <a:schemeClr val="accent2">
            <a:hueOff val="196931"/>
            <a:satOff val="3687"/>
            <a:lumOff val="-22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2 - Know and size your market</a:t>
          </a:r>
        </a:p>
      </dsp:txBody>
      <dsp:txXfrm>
        <a:off x="2729136" y="677735"/>
        <a:ext cx="2217127" cy="1330276"/>
      </dsp:txXfrm>
    </dsp:sp>
    <dsp:sp modelId="{C365CCE8-DE83-4E56-9408-F21582A66691}">
      <dsp:nvSpPr>
        <dsp:cNvPr id="0" name=""/>
        <dsp:cNvSpPr/>
      </dsp:nvSpPr>
      <dsp:spPr>
        <a:xfrm>
          <a:off x="7671529" y="1297153"/>
          <a:ext cx="479339" cy="91440"/>
        </a:xfrm>
        <a:custGeom>
          <a:avLst/>
          <a:gdLst/>
          <a:ahLst/>
          <a:cxnLst/>
          <a:rect l="0" t="0" r="0" b="0"/>
          <a:pathLst>
            <a:path>
              <a:moveTo>
                <a:pt x="0" y="45720"/>
              </a:moveTo>
              <a:lnTo>
                <a:pt x="479339" y="45720"/>
              </a:lnTo>
            </a:path>
          </a:pathLst>
        </a:custGeom>
        <a:noFill/>
        <a:ln w="10000" cap="flat" cmpd="sng" algn="ctr">
          <a:solidFill>
            <a:schemeClr val="accent2">
              <a:hueOff val="459506"/>
              <a:satOff val="8602"/>
              <a:lumOff val="-5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98450" y="1340324"/>
        <a:ext cx="25496" cy="5099"/>
      </dsp:txXfrm>
    </dsp:sp>
    <dsp:sp modelId="{CC106B8D-87DC-4CBD-9F6B-643862E38A37}">
      <dsp:nvSpPr>
        <dsp:cNvPr id="0" name=""/>
        <dsp:cNvSpPr/>
      </dsp:nvSpPr>
      <dsp:spPr>
        <a:xfrm>
          <a:off x="5456202" y="677735"/>
          <a:ext cx="2217127" cy="1330276"/>
        </a:xfrm>
        <a:prstGeom prst="rect">
          <a:avLst/>
        </a:prstGeom>
        <a:solidFill>
          <a:schemeClr val="accent2">
            <a:hueOff val="393862"/>
            <a:satOff val="7373"/>
            <a:lumOff val="-44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3 - Select revenue model(s)</a:t>
          </a:r>
        </a:p>
      </dsp:txBody>
      <dsp:txXfrm>
        <a:off x="5456202" y="677735"/>
        <a:ext cx="2217127" cy="1330276"/>
      </dsp:txXfrm>
    </dsp:sp>
    <dsp:sp modelId="{C1D494B6-E675-4EFA-A6FB-43D875212E0E}">
      <dsp:nvSpPr>
        <dsp:cNvPr id="0" name=""/>
        <dsp:cNvSpPr/>
      </dsp:nvSpPr>
      <dsp:spPr>
        <a:xfrm>
          <a:off x="1110633" y="2006211"/>
          <a:ext cx="8181199" cy="479339"/>
        </a:xfrm>
        <a:custGeom>
          <a:avLst/>
          <a:gdLst/>
          <a:ahLst/>
          <a:cxnLst/>
          <a:rect l="0" t="0" r="0" b="0"/>
          <a:pathLst>
            <a:path>
              <a:moveTo>
                <a:pt x="8181199" y="0"/>
              </a:moveTo>
              <a:lnTo>
                <a:pt x="8181199" y="256769"/>
              </a:lnTo>
              <a:lnTo>
                <a:pt x="0" y="256769"/>
              </a:lnTo>
              <a:lnTo>
                <a:pt x="0" y="479339"/>
              </a:lnTo>
            </a:path>
          </a:pathLst>
        </a:custGeom>
        <a:noFill/>
        <a:ln w="10000" cap="flat" cmpd="sng" algn="ctr">
          <a:solidFill>
            <a:schemeClr val="accent2">
              <a:hueOff val="689259"/>
              <a:satOff val="12903"/>
              <a:lumOff val="-7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96306" y="2243331"/>
        <a:ext cx="409853" cy="5099"/>
      </dsp:txXfrm>
    </dsp:sp>
    <dsp:sp modelId="{14A36070-1070-404C-B712-6817CA51A782}">
      <dsp:nvSpPr>
        <dsp:cNvPr id="0" name=""/>
        <dsp:cNvSpPr/>
      </dsp:nvSpPr>
      <dsp:spPr>
        <a:xfrm>
          <a:off x="8183269" y="677735"/>
          <a:ext cx="2217127" cy="1330276"/>
        </a:xfrm>
        <a:prstGeom prst="rect">
          <a:avLst/>
        </a:prstGeom>
        <a:solidFill>
          <a:schemeClr val="accent2">
            <a:hueOff val="590793"/>
            <a:satOff val="11060"/>
            <a:lumOff val="-67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4 - Estimate revenues</a:t>
          </a:r>
        </a:p>
      </dsp:txBody>
      <dsp:txXfrm>
        <a:off x="8183269" y="677735"/>
        <a:ext cx="2217127" cy="1330276"/>
      </dsp:txXfrm>
    </dsp:sp>
    <dsp:sp modelId="{1CBB3EB1-50CF-4281-8C05-36891C1111A0}">
      <dsp:nvSpPr>
        <dsp:cNvPr id="0" name=""/>
        <dsp:cNvSpPr/>
      </dsp:nvSpPr>
      <dsp:spPr>
        <a:xfrm>
          <a:off x="2217396" y="3137369"/>
          <a:ext cx="479339" cy="91440"/>
        </a:xfrm>
        <a:custGeom>
          <a:avLst/>
          <a:gdLst/>
          <a:ahLst/>
          <a:cxnLst/>
          <a:rect l="0" t="0" r="0" b="0"/>
          <a:pathLst>
            <a:path>
              <a:moveTo>
                <a:pt x="0" y="45720"/>
              </a:moveTo>
              <a:lnTo>
                <a:pt x="479339" y="45720"/>
              </a:lnTo>
            </a:path>
          </a:pathLst>
        </a:custGeom>
        <a:noFill/>
        <a:ln w="10000" cap="flat" cmpd="sng" algn="ctr">
          <a:solidFill>
            <a:schemeClr val="accent2">
              <a:hueOff val="919011"/>
              <a:satOff val="17205"/>
              <a:lumOff val="-104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44318" y="3180539"/>
        <a:ext cx="25496" cy="5099"/>
      </dsp:txXfrm>
    </dsp:sp>
    <dsp:sp modelId="{4BE67C73-5047-4742-9976-7D6AA16FF0D4}">
      <dsp:nvSpPr>
        <dsp:cNvPr id="0" name=""/>
        <dsp:cNvSpPr/>
      </dsp:nvSpPr>
      <dsp:spPr>
        <a:xfrm>
          <a:off x="2069" y="2517951"/>
          <a:ext cx="2217127" cy="1330276"/>
        </a:xfrm>
        <a:prstGeom prst="rect">
          <a:avLst/>
        </a:prstGeom>
        <a:solidFill>
          <a:schemeClr val="accent2">
            <a:hueOff val="787724"/>
            <a:satOff val="14747"/>
            <a:lumOff val="-8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5 - Estimate startup costs</a:t>
          </a:r>
        </a:p>
      </dsp:txBody>
      <dsp:txXfrm>
        <a:off x="2069" y="2517951"/>
        <a:ext cx="2217127" cy="1330276"/>
      </dsp:txXfrm>
    </dsp:sp>
    <dsp:sp modelId="{19CC8F33-1174-4B34-9603-0DD59AE54889}">
      <dsp:nvSpPr>
        <dsp:cNvPr id="0" name=""/>
        <dsp:cNvSpPr/>
      </dsp:nvSpPr>
      <dsp:spPr>
        <a:xfrm>
          <a:off x="4944463" y="3137369"/>
          <a:ext cx="479339" cy="91440"/>
        </a:xfrm>
        <a:custGeom>
          <a:avLst/>
          <a:gdLst/>
          <a:ahLst/>
          <a:cxnLst/>
          <a:rect l="0" t="0" r="0" b="0"/>
          <a:pathLst>
            <a:path>
              <a:moveTo>
                <a:pt x="0" y="45720"/>
              </a:moveTo>
              <a:lnTo>
                <a:pt x="479339" y="45720"/>
              </a:lnTo>
            </a:path>
          </a:pathLst>
        </a:custGeom>
        <a:noFill/>
        <a:ln w="10000" cap="flat" cmpd="sng" algn="ctr">
          <a:solidFill>
            <a:schemeClr val="accent2">
              <a:hueOff val="1148764"/>
              <a:satOff val="21506"/>
              <a:lumOff val="-130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71384" y="3180539"/>
        <a:ext cx="25496" cy="5099"/>
      </dsp:txXfrm>
    </dsp:sp>
    <dsp:sp modelId="{E38784C1-C5DB-49E6-A0CA-C554C956D1E7}">
      <dsp:nvSpPr>
        <dsp:cNvPr id="0" name=""/>
        <dsp:cNvSpPr/>
      </dsp:nvSpPr>
      <dsp:spPr>
        <a:xfrm>
          <a:off x="2729136" y="2517951"/>
          <a:ext cx="2217127" cy="1330276"/>
        </a:xfrm>
        <a:prstGeom prst="rect">
          <a:avLst/>
        </a:prstGeom>
        <a:solidFill>
          <a:schemeClr val="accent2">
            <a:hueOff val="984655"/>
            <a:satOff val="18434"/>
            <a:lumOff val="-112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6 - Estimate ongoing operating expenses</a:t>
          </a:r>
        </a:p>
      </dsp:txBody>
      <dsp:txXfrm>
        <a:off x="2729136" y="2517951"/>
        <a:ext cx="2217127" cy="1330276"/>
      </dsp:txXfrm>
    </dsp:sp>
    <dsp:sp modelId="{944897E6-23E5-4744-9DFF-F3096288F12C}">
      <dsp:nvSpPr>
        <dsp:cNvPr id="0" name=""/>
        <dsp:cNvSpPr/>
      </dsp:nvSpPr>
      <dsp:spPr>
        <a:xfrm>
          <a:off x="7671529" y="3137369"/>
          <a:ext cx="479339" cy="91440"/>
        </a:xfrm>
        <a:custGeom>
          <a:avLst/>
          <a:gdLst/>
          <a:ahLst/>
          <a:cxnLst/>
          <a:rect l="0" t="0" r="0" b="0"/>
          <a:pathLst>
            <a:path>
              <a:moveTo>
                <a:pt x="0" y="45720"/>
              </a:moveTo>
              <a:lnTo>
                <a:pt x="479339" y="45720"/>
              </a:lnTo>
            </a:path>
          </a:pathLst>
        </a:custGeom>
        <a:noFill/>
        <a:ln w="10000" cap="flat" cmpd="sng" algn="ctr">
          <a:solidFill>
            <a:schemeClr val="accent2">
              <a:hueOff val="1378517"/>
              <a:satOff val="25807"/>
              <a:lumOff val="-15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98450" y="3180539"/>
        <a:ext cx="25496" cy="5099"/>
      </dsp:txXfrm>
    </dsp:sp>
    <dsp:sp modelId="{DA1F5B19-D0DF-4600-B3C4-4612646FC021}">
      <dsp:nvSpPr>
        <dsp:cNvPr id="0" name=""/>
        <dsp:cNvSpPr/>
      </dsp:nvSpPr>
      <dsp:spPr>
        <a:xfrm>
          <a:off x="5456202" y="2517951"/>
          <a:ext cx="2217127" cy="1330276"/>
        </a:xfrm>
        <a:prstGeom prst="rect">
          <a:avLst/>
        </a:prstGeom>
        <a:solidFill>
          <a:schemeClr val="accent2">
            <a:hueOff val="1181586"/>
            <a:satOff val="22120"/>
            <a:lumOff val="-13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7 - Create your financials</a:t>
          </a:r>
        </a:p>
      </dsp:txBody>
      <dsp:txXfrm>
        <a:off x="5456202" y="2517951"/>
        <a:ext cx="2217127" cy="1330276"/>
      </dsp:txXfrm>
    </dsp:sp>
    <dsp:sp modelId="{6316DA87-CAC7-4B0A-85EE-B093251EA61D}">
      <dsp:nvSpPr>
        <dsp:cNvPr id="0" name=""/>
        <dsp:cNvSpPr/>
      </dsp:nvSpPr>
      <dsp:spPr>
        <a:xfrm>
          <a:off x="8183269" y="2517951"/>
          <a:ext cx="2217127" cy="1330276"/>
        </a:xfrm>
        <a:prstGeom prst="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8 - Consider Triple Bottom Line</a:t>
          </a:r>
        </a:p>
      </dsp:txBody>
      <dsp:txXfrm>
        <a:off x="8183269" y="2517951"/>
        <a:ext cx="2217127" cy="1330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C4B98-1F2A-41D0-AE6B-830E5B0B012F}">
      <dsp:nvSpPr>
        <dsp:cNvPr id="0" name=""/>
        <dsp:cNvSpPr/>
      </dsp:nvSpPr>
      <dsp:spPr>
        <a:xfrm>
          <a:off x="2217396" y="1297153"/>
          <a:ext cx="479339" cy="91440"/>
        </a:xfrm>
        <a:custGeom>
          <a:avLst/>
          <a:gdLst/>
          <a:ahLst/>
          <a:cxnLst/>
          <a:rect l="0" t="0" r="0" b="0"/>
          <a:pathLst>
            <a:path>
              <a:moveTo>
                <a:pt x="0" y="45720"/>
              </a:moveTo>
              <a:lnTo>
                <a:pt x="479339" y="45720"/>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44318" y="1340324"/>
        <a:ext cx="25496" cy="5099"/>
      </dsp:txXfrm>
    </dsp:sp>
    <dsp:sp modelId="{636441AA-8000-427B-911C-7D880066BC78}">
      <dsp:nvSpPr>
        <dsp:cNvPr id="0" name=""/>
        <dsp:cNvSpPr/>
      </dsp:nvSpPr>
      <dsp:spPr>
        <a:xfrm>
          <a:off x="2069" y="677735"/>
          <a:ext cx="2217127" cy="13302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1 - Understand your audience</a:t>
          </a:r>
        </a:p>
      </dsp:txBody>
      <dsp:txXfrm>
        <a:off x="2069" y="677735"/>
        <a:ext cx="2217127" cy="1330276"/>
      </dsp:txXfrm>
    </dsp:sp>
    <dsp:sp modelId="{47B3B8DB-2C05-4BEB-A5D3-520B91E704C6}">
      <dsp:nvSpPr>
        <dsp:cNvPr id="0" name=""/>
        <dsp:cNvSpPr/>
      </dsp:nvSpPr>
      <dsp:spPr>
        <a:xfrm>
          <a:off x="4944463" y="1297153"/>
          <a:ext cx="479339" cy="91440"/>
        </a:xfrm>
        <a:custGeom>
          <a:avLst/>
          <a:gdLst/>
          <a:ahLst/>
          <a:cxnLst/>
          <a:rect l="0" t="0" r="0" b="0"/>
          <a:pathLst>
            <a:path>
              <a:moveTo>
                <a:pt x="0" y="45720"/>
              </a:moveTo>
              <a:lnTo>
                <a:pt x="479339" y="45720"/>
              </a:lnTo>
            </a:path>
          </a:pathLst>
        </a:custGeom>
        <a:noFill/>
        <a:ln w="10000" cap="flat" cmpd="sng" algn="ctr">
          <a:solidFill>
            <a:schemeClr val="accent2">
              <a:hueOff val="229753"/>
              <a:satOff val="4301"/>
              <a:lumOff val="-2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71384" y="1340324"/>
        <a:ext cx="25496" cy="5099"/>
      </dsp:txXfrm>
    </dsp:sp>
    <dsp:sp modelId="{C3B91F19-AD60-4298-B540-B79C586FA899}">
      <dsp:nvSpPr>
        <dsp:cNvPr id="0" name=""/>
        <dsp:cNvSpPr/>
      </dsp:nvSpPr>
      <dsp:spPr>
        <a:xfrm>
          <a:off x="2729136" y="677735"/>
          <a:ext cx="2217127" cy="1330276"/>
        </a:xfrm>
        <a:prstGeom prst="rect">
          <a:avLst/>
        </a:prstGeom>
        <a:solidFill>
          <a:schemeClr val="accent2">
            <a:hueOff val="196931"/>
            <a:satOff val="3687"/>
            <a:lumOff val="-22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2 - Know and size your market</a:t>
          </a:r>
        </a:p>
      </dsp:txBody>
      <dsp:txXfrm>
        <a:off x="2729136" y="677735"/>
        <a:ext cx="2217127" cy="1330276"/>
      </dsp:txXfrm>
    </dsp:sp>
    <dsp:sp modelId="{C365CCE8-DE83-4E56-9408-F21582A66691}">
      <dsp:nvSpPr>
        <dsp:cNvPr id="0" name=""/>
        <dsp:cNvSpPr/>
      </dsp:nvSpPr>
      <dsp:spPr>
        <a:xfrm>
          <a:off x="7671529" y="1297153"/>
          <a:ext cx="479339" cy="91440"/>
        </a:xfrm>
        <a:custGeom>
          <a:avLst/>
          <a:gdLst/>
          <a:ahLst/>
          <a:cxnLst/>
          <a:rect l="0" t="0" r="0" b="0"/>
          <a:pathLst>
            <a:path>
              <a:moveTo>
                <a:pt x="0" y="45720"/>
              </a:moveTo>
              <a:lnTo>
                <a:pt x="479339" y="45720"/>
              </a:lnTo>
            </a:path>
          </a:pathLst>
        </a:custGeom>
        <a:noFill/>
        <a:ln w="10000" cap="flat" cmpd="sng" algn="ctr">
          <a:solidFill>
            <a:schemeClr val="accent2">
              <a:hueOff val="459506"/>
              <a:satOff val="8602"/>
              <a:lumOff val="-5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98450" y="1340324"/>
        <a:ext cx="25496" cy="5099"/>
      </dsp:txXfrm>
    </dsp:sp>
    <dsp:sp modelId="{CC106B8D-87DC-4CBD-9F6B-643862E38A37}">
      <dsp:nvSpPr>
        <dsp:cNvPr id="0" name=""/>
        <dsp:cNvSpPr/>
      </dsp:nvSpPr>
      <dsp:spPr>
        <a:xfrm>
          <a:off x="5456202" y="677735"/>
          <a:ext cx="2217127" cy="1330276"/>
        </a:xfrm>
        <a:prstGeom prst="rect">
          <a:avLst/>
        </a:prstGeom>
        <a:solidFill>
          <a:schemeClr val="accent2">
            <a:hueOff val="393862"/>
            <a:satOff val="7373"/>
            <a:lumOff val="-44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3 - Select revenue model(s)</a:t>
          </a:r>
        </a:p>
      </dsp:txBody>
      <dsp:txXfrm>
        <a:off x="5456202" y="677735"/>
        <a:ext cx="2217127" cy="1330276"/>
      </dsp:txXfrm>
    </dsp:sp>
    <dsp:sp modelId="{C1D494B6-E675-4EFA-A6FB-43D875212E0E}">
      <dsp:nvSpPr>
        <dsp:cNvPr id="0" name=""/>
        <dsp:cNvSpPr/>
      </dsp:nvSpPr>
      <dsp:spPr>
        <a:xfrm>
          <a:off x="1110633" y="2006211"/>
          <a:ext cx="8181199" cy="479339"/>
        </a:xfrm>
        <a:custGeom>
          <a:avLst/>
          <a:gdLst/>
          <a:ahLst/>
          <a:cxnLst/>
          <a:rect l="0" t="0" r="0" b="0"/>
          <a:pathLst>
            <a:path>
              <a:moveTo>
                <a:pt x="8181199" y="0"/>
              </a:moveTo>
              <a:lnTo>
                <a:pt x="8181199" y="256769"/>
              </a:lnTo>
              <a:lnTo>
                <a:pt x="0" y="256769"/>
              </a:lnTo>
              <a:lnTo>
                <a:pt x="0" y="479339"/>
              </a:lnTo>
            </a:path>
          </a:pathLst>
        </a:custGeom>
        <a:noFill/>
        <a:ln w="10000" cap="flat" cmpd="sng" algn="ctr">
          <a:solidFill>
            <a:schemeClr val="accent2">
              <a:hueOff val="689259"/>
              <a:satOff val="12903"/>
              <a:lumOff val="-7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96306" y="2243331"/>
        <a:ext cx="409853" cy="5099"/>
      </dsp:txXfrm>
    </dsp:sp>
    <dsp:sp modelId="{14A36070-1070-404C-B712-6817CA51A782}">
      <dsp:nvSpPr>
        <dsp:cNvPr id="0" name=""/>
        <dsp:cNvSpPr/>
      </dsp:nvSpPr>
      <dsp:spPr>
        <a:xfrm>
          <a:off x="8183269" y="677735"/>
          <a:ext cx="2217127" cy="1330276"/>
        </a:xfrm>
        <a:prstGeom prst="rect">
          <a:avLst/>
        </a:prstGeom>
        <a:solidFill>
          <a:schemeClr val="accent2">
            <a:hueOff val="590793"/>
            <a:satOff val="11060"/>
            <a:lumOff val="-67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4 - Estimate revenues</a:t>
          </a:r>
        </a:p>
      </dsp:txBody>
      <dsp:txXfrm>
        <a:off x="8183269" y="677735"/>
        <a:ext cx="2217127" cy="1330276"/>
      </dsp:txXfrm>
    </dsp:sp>
    <dsp:sp modelId="{1CBB3EB1-50CF-4281-8C05-36891C1111A0}">
      <dsp:nvSpPr>
        <dsp:cNvPr id="0" name=""/>
        <dsp:cNvSpPr/>
      </dsp:nvSpPr>
      <dsp:spPr>
        <a:xfrm>
          <a:off x="2217396" y="3137369"/>
          <a:ext cx="479339" cy="91440"/>
        </a:xfrm>
        <a:custGeom>
          <a:avLst/>
          <a:gdLst/>
          <a:ahLst/>
          <a:cxnLst/>
          <a:rect l="0" t="0" r="0" b="0"/>
          <a:pathLst>
            <a:path>
              <a:moveTo>
                <a:pt x="0" y="45720"/>
              </a:moveTo>
              <a:lnTo>
                <a:pt x="479339" y="45720"/>
              </a:lnTo>
            </a:path>
          </a:pathLst>
        </a:custGeom>
        <a:noFill/>
        <a:ln w="10000" cap="flat" cmpd="sng" algn="ctr">
          <a:solidFill>
            <a:schemeClr val="accent2">
              <a:hueOff val="919011"/>
              <a:satOff val="17205"/>
              <a:lumOff val="-104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44318" y="3180539"/>
        <a:ext cx="25496" cy="5099"/>
      </dsp:txXfrm>
    </dsp:sp>
    <dsp:sp modelId="{4BE67C73-5047-4742-9976-7D6AA16FF0D4}">
      <dsp:nvSpPr>
        <dsp:cNvPr id="0" name=""/>
        <dsp:cNvSpPr/>
      </dsp:nvSpPr>
      <dsp:spPr>
        <a:xfrm>
          <a:off x="2069" y="2517951"/>
          <a:ext cx="2217127" cy="1330276"/>
        </a:xfrm>
        <a:prstGeom prst="rect">
          <a:avLst/>
        </a:prstGeom>
        <a:solidFill>
          <a:schemeClr val="accent2">
            <a:hueOff val="787724"/>
            <a:satOff val="14747"/>
            <a:lumOff val="-8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5 - Estimate startup costs</a:t>
          </a:r>
        </a:p>
      </dsp:txBody>
      <dsp:txXfrm>
        <a:off x="2069" y="2517951"/>
        <a:ext cx="2217127" cy="1330276"/>
      </dsp:txXfrm>
    </dsp:sp>
    <dsp:sp modelId="{19CC8F33-1174-4B34-9603-0DD59AE54889}">
      <dsp:nvSpPr>
        <dsp:cNvPr id="0" name=""/>
        <dsp:cNvSpPr/>
      </dsp:nvSpPr>
      <dsp:spPr>
        <a:xfrm>
          <a:off x="4944463" y="3137369"/>
          <a:ext cx="479339" cy="91440"/>
        </a:xfrm>
        <a:custGeom>
          <a:avLst/>
          <a:gdLst/>
          <a:ahLst/>
          <a:cxnLst/>
          <a:rect l="0" t="0" r="0" b="0"/>
          <a:pathLst>
            <a:path>
              <a:moveTo>
                <a:pt x="0" y="45720"/>
              </a:moveTo>
              <a:lnTo>
                <a:pt x="479339" y="45720"/>
              </a:lnTo>
            </a:path>
          </a:pathLst>
        </a:custGeom>
        <a:noFill/>
        <a:ln w="10000" cap="flat" cmpd="sng" algn="ctr">
          <a:solidFill>
            <a:schemeClr val="accent2">
              <a:hueOff val="1148764"/>
              <a:satOff val="21506"/>
              <a:lumOff val="-130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71384" y="3180539"/>
        <a:ext cx="25496" cy="5099"/>
      </dsp:txXfrm>
    </dsp:sp>
    <dsp:sp modelId="{E38784C1-C5DB-49E6-A0CA-C554C956D1E7}">
      <dsp:nvSpPr>
        <dsp:cNvPr id="0" name=""/>
        <dsp:cNvSpPr/>
      </dsp:nvSpPr>
      <dsp:spPr>
        <a:xfrm>
          <a:off x="2729136" y="2517951"/>
          <a:ext cx="2217127" cy="1330276"/>
        </a:xfrm>
        <a:prstGeom prst="rect">
          <a:avLst/>
        </a:prstGeom>
        <a:solidFill>
          <a:schemeClr val="accent2">
            <a:hueOff val="984655"/>
            <a:satOff val="18434"/>
            <a:lumOff val="-112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6 - Estimate ongoing operating expenses</a:t>
          </a:r>
        </a:p>
      </dsp:txBody>
      <dsp:txXfrm>
        <a:off x="2729136" y="2517951"/>
        <a:ext cx="2217127" cy="1330276"/>
      </dsp:txXfrm>
    </dsp:sp>
    <dsp:sp modelId="{944897E6-23E5-4744-9DFF-F3096288F12C}">
      <dsp:nvSpPr>
        <dsp:cNvPr id="0" name=""/>
        <dsp:cNvSpPr/>
      </dsp:nvSpPr>
      <dsp:spPr>
        <a:xfrm>
          <a:off x="7671529" y="3137369"/>
          <a:ext cx="479339" cy="91440"/>
        </a:xfrm>
        <a:custGeom>
          <a:avLst/>
          <a:gdLst/>
          <a:ahLst/>
          <a:cxnLst/>
          <a:rect l="0" t="0" r="0" b="0"/>
          <a:pathLst>
            <a:path>
              <a:moveTo>
                <a:pt x="0" y="45720"/>
              </a:moveTo>
              <a:lnTo>
                <a:pt x="479339" y="45720"/>
              </a:lnTo>
            </a:path>
          </a:pathLst>
        </a:custGeom>
        <a:noFill/>
        <a:ln w="10000" cap="flat" cmpd="sng" algn="ctr">
          <a:solidFill>
            <a:schemeClr val="accent2">
              <a:hueOff val="1378517"/>
              <a:satOff val="25807"/>
              <a:lumOff val="-15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98450" y="3180539"/>
        <a:ext cx="25496" cy="5099"/>
      </dsp:txXfrm>
    </dsp:sp>
    <dsp:sp modelId="{DA1F5B19-D0DF-4600-B3C4-4612646FC021}">
      <dsp:nvSpPr>
        <dsp:cNvPr id="0" name=""/>
        <dsp:cNvSpPr/>
      </dsp:nvSpPr>
      <dsp:spPr>
        <a:xfrm>
          <a:off x="5456202" y="2517951"/>
          <a:ext cx="2217127" cy="1330276"/>
        </a:xfrm>
        <a:prstGeom prst="rect">
          <a:avLst/>
        </a:prstGeom>
        <a:solidFill>
          <a:schemeClr val="accent2">
            <a:hueOff val="1181586"/>
            <a:satOff val="22120"/>
            <a:lumOff val="-13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7 - Create your financials</a:t>
          </a:r>
        </a:p>
      </dsp:txBody>
      <dsp:txXfrm>
        <a:off x="5456202" y="2517951"/>
        <a:ext cx="2217127" cy="1330276"/>
      </dsp:txXfrm>
    </dsp:sp>
    <dsp:sp modelId="{6316DA87-CAC7-4B0A-85EE-B093251EA61D}">
      <dsp:nvSpPr>
        <dsp:cNvPr id="0" name=""/>
        <dsp:cNvSpPr/>
      </dsp:nvSpPr>
      <dsp:spPr>
        <a:xfrm>
          <a:off x="8183269" y="2517951"/>
          <a:ext cx="2217127" cy="1330276"/>
        </a:xfrm>
        <a:prstGeom prst="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8 - Consider Triple Bottom Line</a:t>
          </a:r>
        </a:p>
      </dsp:txBody>
      <dsp:txXfrm>
        <a:off x="8183269" y="2517951"/>
        <a:ext cx="2217127" cy="133027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F41B3-012A-486E-AB38-D5A46D180D20}" type="datetimeFigureOut">
              <a:rPr lang="en-US" smtClean="0"/>
              <a:t>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86BA3-BFD8-4AD1-99C5-6487A38C93A5}" type="slidenum">
              <a:rPr lang="en-US" smtClean="0"/>
              <a:t>‹#›</a:t>
            </a:fld>
            <a:endParaRPr lang="en-US"/>
          </a:p>
        </p:txBody>
      </p:sp>
    </p:spTree>
    <p:extLst>
      <p:ext uri="{BB962C8B-B14F-4D97-AF65-F5344CB8AC3E}">
        <p14:creationId xmlns:p14="http://schemas.microsoft.com/office/powerpoint/2010/main" val="362018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6BA3-BFD8-4AD1-99C5-6487A38C93A5}" type="slidenum">
              <a:rPr lang="en-US" smtClean="0"/>
              <a:t>11</a:t>
            </a:fld>
            <a:endParaRPr lang="en-US"/>
          </a:p>
        </p:txBody>
      </p:sp>
    </p:spTree>
    <p:extLst>
      <p:ext uri="{BB962C8B-B14F-4D97-AF65-F5344CB8AC3E}">
        <p14:creationId xmlns:p14="http://schemas.microsoft.com/office/powerpoint/2010/main" val="1025774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733425" y="1154113"/>
            <a:ext cx="5543550"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701041" y="4444861"/>
            <a:ext cx="5608319" cy="3636705"/>
          </a:xfrm>
          <a:prstGeom prst="rect">
            <a:avLst/>
          </a:prstGeom>
          <a:noFill/>
          <a:ln>
            <a:noFill/>
          </a:ln>
        </p:spPr>
        <p:txBody>
          <a:bodyPr lIns="92815" tIns="46395" rIns="92815" bIns="46395" anchor="t" anchorCtr="0">
            <a:noAutofit/>
          </a:bodyPr>
          <a:lstStyle/>
          <a:p>
            <a:pPr>
              <a:buSzPct val="25000"/>
            </a:pPr>
            <a:endParaRPr dirty="0">
              <a:solidFill>
                <a:schemeClr val="dk1"/>
              </a:solidFill>
              <a:latin typeface="Calibri"/>
              <a:ea typeface="Calibri"/>
              <a:cs typeface="Calibri"/>
              <a:sym typeface="Calibri"/>
            </a:endParaRPr>
          </a:p>
        </p:txBody>
      </p:sp>
      <p:sp>
        <p:nvSpPr>
          <p:cNvPr id="56" name="Shape 56"/>
          <p:cNvSpPr txBox="1">
            <a:spLocks noGrp="1"/>
          </p:cNvSpPr>
          <p:nvPr>
            <p:ph type="sldNum" idx="12"/>
          </p:nvPr>
        </p:nvSpPr>
        <p:spPr>
          <a:xfrm>
            <a:off x="3970937" y="8772668"/>
            <a:ext cx="3037839" cy="463406"/>
          </a:xfrm>
          <a:prstGeom prst="rect">
            <a:avLst/>
          </a:prstGeom>
          <a:noFill/>
          <a:ln>
            <a:noFill/>
          </a:ln>
        </p:spPr>
        <p:txBody>
          <a:bodyPr lIns="92815" tIns="46395" rIns="92815" bIns="46395" anchor="b" anchorCtr="0">
            <a:noAutofit/>
          </a:bodyPr>
          <a:lstStyle/>
          <a:p>
            <a:pPr defTabSz="928299">
              <a:buSzPct val="25000"/>
              <a:defRPr/>
            </a:pPr>
            <a:fld id="{00000000-1234-1234-1234-123412341234}" type="slidenum">
              <a:rPr lang="en-US" kern="0">
                <a:solidFill>
                  <a:srgbClr val="000000"/>
                </a:solidFill>
                <a:latin typeface="Calibri"/>
                <a:ea typeface="Calibri"/>
                <a:cs typeface="Calibri"/>
                <a:sym typeface="Calibri"/>
              </a:rPr>
              <a:pPr defTabSz="928299">
                <a:buSzPct val="25000"/>
                <a:defRPr/>
              </a:pPr>
              <a:t>24</a:t>
            </a:fld>
            <a:endParaRPr lang="en-US"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60283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18D1A3-470B-3D47-A7A5-9498B4B489B2}" type="slidenum">
              <a:rPr lang="en-US" smtClean="0"/>
              <a:t>25</a:t>
            </a:fld>
            <a:endParaRPr lang="en-US"/>
          </a:p>
        </p:txBody>
      </p:sp>
    </p:spTree>
    <p:extLst>
      <p:ext uri="{BB962C8B-B14F-4D97-AF65-F5344CB8AC3E}">
        <p14:creationId xmlns:p14="http://schemas.microsoft.com/office/powerpoint/2010/main" val="4265099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733425" y="1154113"/>
            <a:ext cx="5543550"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701041" y="4444861"/>
            <a:ext cx="5608319" cy="3636705"/>
          </a:xfrm>
          <a:prstGeom prst="rect">
            <a:avLst/>
          </a:prstGeom>
          <a:noFill/>
          <a:ln>
            <a:noFill/>
          </a:ln>
        </p:spPr>
        <p:txBody>
          <a:bodyPr lIns="92815" tIns="46395" rIns="92815" bIns="46395" anchor="t" anchorCtr="0">
            <a:noAutofit/>
          </a:bodyPr>
          <a:lstStyle/>
          <a:p>
            <a:pPr>
              <a:buSzPct val="25000"/>
            </a:pPr>
            <a:endParaRPr dirty="0">
              <a:solidFill>
                <a:schemeClr val="dk1"/>
              </a:solidFill>
              <a:latin typeface="Calibri"/>
              <a:ea typeface="Calibri"/>
              <a:cs typeface="Calibri"/>
              <a:sym typeface="Calibri"/>
            </a:endParaRPr>
          </a:p>
        </p:txBody>
      </p:sp>
      <p:sp>
        <p:nvSpPr>
          <p:cNvPr id="56" name="Shape 56"/>
          <p:cNvSpPr txBox="1">
            <a:spLocks noGrp="1"/>
          </p:cNvSpPr>
          <p:nvPr>
            <p:ph type="sldNum" idx="12"/>
          </p:nvPr>
        </p:nvSpPr>
        <p:spPr>
          <a:xfrm>
            <a:off x="3970937" y="8772668"/>
            <a:ext cx="3037839" cy="463406"/>
          </a:xfrm>
          <a:prstGeom prst="rect">
            <a:avLst/>
          </a:prstGeom>
          <a:noFill/>
          <a:ln>
            <a:noFill/>
          </a:ln>
        </p:spPr>
        <p:txBody>
          <a:bodyPr lIns="92815" tIns="46395" rIns="92815" bIns="46395" anchor="b" anchorCtr="0">
            <a:noAutofit/>
          </a:bodyPr>
          <a:lstStyle/>
          <a:p>
            <a:pPr defTabSz="928299">
              <a:buSzPct val="25000"/>
              <a:defRPr/>
            </a:pPr>
            <a:fld id="{00000000-1234-1234-1234-123412341234}" type="slidenum">
              <a:rPr lang="en-US" kern="0">
                <a:solidFill>
                  <a:srgbClr val="000000"/>
                </a:solidFill>
                <a:latin typeface="Calibri"/>
                <a:ea typeface="Calibri"/>
                <a:cs typeface="Calibri"/>
                <a:sym typeface="Calibri"/>
              </a:rPr>
              <a:pPr defTabSz="928299">
                <a:buSzPct val="25000"/>
                <a:defRPr/>
              </a:pPr>
              <a:t>27</a:t>
            </a:fld>
            <a:endParaRPr lang="en-US"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52093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733425" y="1154113"/>
            <a:ext cx="5543550"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701041" y="4444861"/>
            <a:ext cx="5608319" cy="3636705"/>
          </a:xfrm>
          <a:prstGeom prst="rect">
            <a:avLst/>
          </a:prstGeom>
          <a:noFill/>
          <a:ln>
            <a:noFill/>
          </a:ln>
        </p:spPr>
        <p:txBody>
          <a:bodyPr lIns="92815" tIns="46395" rIns="92815" bIns="46395" anchor="t" anchorCtr="0">
            <a:noAutofit/>
          </a:bodyPr>
          <a:lstStyle/>
          <a:p>
            <a:pPr>
              <a:buSzPct val="25000"/>
            </a:pPr>
            <a:endParaRPr dirty="0">
              <a:solidFill>
                <a:schemeClr val="dk1"/>
              </a:solidFill>
              <a:latin typeface="Calibri"/>
              <a:ea typeface="Calibri"/>
              <a:cs typeface="Calibri"/>
              <a:sym typeface="Calibri"/>
            </a:endParaRPr>
          </a:p>
        </p:txBody>
      </p:sp>
      <p:sp>
        <p:nvSpPr>
          <p:cNvPr id="56" name="Shape 56"/>
          <p:cNvSpPr txBox="1">
            <a:spLocks noGrp="1"/>
          </p:cNvSpPr>
          <p:nvPr>
            <p:ph type="sldNum" idx="12"/>
          </p:nvPr>
        </p:nvSpPr>
        <p:spPr>
          <a:xfrm>
            <a:off x="3970937" y="8772668"/>
            <a:ext cx="3037839" cy="463406"/>
          </a:xfrm>
          <a:prstGeom prst="rect">
            <a:avLst/>
          </a:prstGeom>
          <a:noFill/>
          <a:ln>
            <a:noFill/>
          </a:ln>
        </p:spPr>
        <p:txBody>
          <a:bodyPr lIns="92815" tIns="46395" rIns="92815" bIns="46395" anchor="b" anchorCtr="0">
            <a:noAutofit/>
          </a:bodyPr>
          <a:lstStyle/>
          <a:p>
            <a:pPr defTabSz="928299">
              <a:buSzPct val="25000"/>
              <a:defRPr/>
            </a:pPr>
            <a:fld id="{00000000-1234-1234-1234-123412341234}" type="slidenum">
              <a:rPr lang="en-US" kern="0">
                <a:solidFill>
                  <a:srgbClr val="000000"/>
                </a:solidFill>
                <a:latin typeface="Calibri"/>
                <a:ea typeface="Calibri"/>
                <a:cs typeface="Calibri"/>
                <a:sym typeface="Calibri"/>
              </a:rPr>
              <a:pPr defTabSz="928299">
                <a:buSzPct val="25000"/>
                <a:defRPr/>
              </a:pPr>
              <a:t>28</a:t>
            </a:fld>
            <a:endParaRPr lang="en-US"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8984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733425" y="1154113"/>
            <a:ext cx="5543550"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701041" y="4444861"/>
            <a:ext cx="5608319" cy="3636705"/>
          </a:xfrm>
          <a:prstGeom prst="rect">
            <a:avLst/>
          </a:prstGeom>
          <a:noFill/>
          <a:ln>
            <a:noFill/>
          </a:ln>
        </p:spPr>
        <p:txBody>
          <a:bodyPr lIns="92815" tIns="46395" rIns="92815" bIns="46395" anchor="t" anchorCtr="0">
            <a:noAutofit/>
          </a:bodyPr>
          <a:lstStyle/>
          <a:p>
            <a:pPr>
              <a:buSzPct val="25000"/>
            </a:pPr>
            <a:endParaRPr dirty="0">
              <a:solidFill>
                <a:schemeClr val="dk1"/>
              </a:solidFill>
              <a:latin typeface="Calibri"/>
              <a:ea typeface="Calibri"/>
              <a:cs typeface="Calibri"/>
              <a:sym typeface="Calibri"/>
            </a:endParaRPr>
          </a:p>
        </p:txBody>
      </p:sp>
      <p:sp>
        <p:nvSpPr>
          <p:cNvPr id="56" name="Shape 56"/>
          <p:cNvSpPr txBox="1">
            <a:spLocks noGrp="1"/>
          </p:cNvSpPr>
          <p:nvPr>
            <p:ph type="sldNum" idx="12"/>
          </p:nvPr>
        </p:nvSpPr>
        <p:spPr>
          <a:xfrm>
            <a:off x="3970937" y="8772668"/>
            <a:ext cx="3037839" cy="463406"/>
          </a:xfrm>
          <a:prstGeom prst="rect">
            <a:avLst/>
          </a:prstGeom>
          <a:noFill/>
          <a:ln>
            <a:noFill/>
          </a:ln>
        </p:spPr>
        <p:txBody>
          <a:bodyPr lIns="92815" tIns="46395" rIns="92815" bIns="46395" anchor="b" anchorCtr="0">
            <a:noAutofit/>
          </a:bodyPr>
          <a:lstStyle/>
          <a:p>
            <a:pPr defTabSz="928299">
              <a:buSzPct val="25000"/>
              <a:defRPr/>
            </a:pPr>
            <a:fld id="{00000000-1234-1234-1234-123412341234}" type="slidenum">
              <a:rPr lang="en-US" kern="0">
                <a:solidFill>
                  <a:srgbClr val="000000"/>
                </a:solidFill>
                <a:latin typeface="Calibri"/>
                <a:ea typeface="Calibri"/>
                <a:cs typeface="Calibri"/>
                <a:sym typeface="Calibri"/>
              </a:rPr>
              <a:pPr defTabSz="928299">
                <a:buSzPct val="25000"/>
                <a:defRPr/>
              </a:pPr>
              <a:t>29</a:t>
            </a:fld>
            <a:endParaRPr lang="en-US"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898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6BA3-BFD8-4AD1-99C5-6487A38C93A5}" type="slidenum">
              <a:rPr lang="en-US" smtClean="0"/>
              <a:t>12</a:t>
            </a:fld>
            <a:endParaRPr lang="en-US"/>
          </a:p>
        </p:txBody>
      </p:sp>
    </p:spTree>
    <p:extLst>
      <p:ext uri="{BB962C8B-B14F-4D97-AF65-F5344CB8AC3E}">
        <p14:creationId xmlns:p14="http://schemas.microsoft.com/office/powerpoint/2010/main" val="76353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733425" y="1154113"/>
            <a:ext cx="5543550"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701041" y="4444861"/>
            <a:ext cx="5608319" cy="3636705"/>
          </a:xfrm>
          <a:prstGeom prst="rect">
            <a:avLst/>
          </a:prstGeom>
          <a:noFill/>
          <a:ln>
            <a:noFill/>
          </a:ln>
        </p:spPr>
        <p:txBody>
          <a:bodyPr lIns="92815" tIns="46395" rIns="92815" bIns="46395" anchor="t" anchorCtr="0">
            <a:noAutofit/>
          </a:bodyPr>
          <a:lstStyle/>
          <a:p>
            <a:pPr>
              <a:buSzPct val="25000"/>
            </a:pPr>
            <a:endParaRPr dirty="0">
              <a:solidFill>
                <a:schemeClr val="dk1"/>
              </a:solidFill>
              <a:latin typeface="Calibri"/>
              <a:ea typeface="Calibri"/>
              <a:cs typeface="Calibri"/>
              <a:sym typeface="Calibri"/>
            </a:endParaRPr>
          </a:p>
        </p:txBody>
      </p:sp>
      <p:sp>
        <p:nvSpPr>
          <p:cNvPr id="56" name="Shape 56"/>
          <p:cNvSpPr txBox="1">
            <a:spLocks noGrp="1"/>
          </p:cNvSpPr>
          <p:nvPr>
            <p:ph type="sldNum" idx="12"/>
          </p:nvPr>
        </p:nvSpPr>
        <p:spPr>
          <a:xfrm>
            <a:off x="3970937" y="8772668"/>
            <a:ext cx="3037839" cy="463406"/>
          </a:xfrm>
          <a:prstGeom prst="rect">
            <a:avLst/>
          </a:prstGeom>
          <a:noFill/>
          <a:ln>
            <a:noFill/>
          </a:ln>
        </p:spPr>
        <p:txBody>
          <a:bodyPr lIns="92815" tIns="46395" rIns="92815" bIns="46395" anchor="b" anchorCtr="0">
            <a:noAutofit/>
          </a:bodyPr>
          <a:lstStyle/>
          <a:p>
            <a:pPr defTabSz="928299">
              <a:buSzPct val="25000"/>
              <a:defRPr/>
            </a:pPr>
            <a:fld id="{00000000-1234-1234-1234-123412341234}" type="slidenum">
              <a:rPr lang="en-US" kern="0">
                <a:solidFill>
                  <a:srgbClr val="000000"/>
                </a:solidFill>
                <a:latin typeface="Calibri"/>
                <a:ea typeface="Calibri"/>
                <a:cs typeface="Calibri"/>
                <a:sym typeface="Calibri"/>
              </a:rPr>
              <a:pPr defTabSz="928299">
                <a:buSzPct val="25000"/>
                <a:defRPr/>
              </a:pPr>
              <a:t>17</a:t>
            </a:fld>
            <a:endParaRPr lang="en-US"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3398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733425" y="1154113"/>
            <a:ext cx="5543550"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701041" y="4444861"/>
            <a:ext cx="5608319" cy="3636705"/>
          </a:xfrm>
          <a:prstGeom prst="rect">
            <a:avLst/>
          </a:prstGeom>
          <a:noFill/>
          <a:ln>
            <a:noFill/>
          </a:ln>
        </p:spPr>
        <p:txBody>
          <a:bodyPr lIns="92815" tIns="46395" rIns="92815" bIns="46395" anchor="t" anchorCtr="0">
            <a:noAutofit/>
          </a:bodyPr>
          <a:lstStyle/>
          <a:p>
            <a:pPr>
              <a:buSzPct val="25000"/>
            </a:pPr>
            <a:endParaRPr>
              <a:solidFill>
                <a:schemeClr val="dk1"/>
              </a:solidFill>
              <a:latin typeface="Calibri"/>
              <a:ea typeface="Calibri"/>
              <a:cs typeface="Calibri"/>
              <a:sym typeface="Calibri"/>
            </a:endParaRPr>
          </a:p>
        </p:txBody>
      </p:sp>
      <p:sp>
        <p:nvSpPr>
          <p:cNvPr id="56" name="Shape 56"/>
          <p:cNvSpPr txBox="1">
            <a:spLocks noGrp="1"/>
          </p:cNvSpPr>
          <p:nvPr>
            <p:ph type="sldNum" idx="12"/>
          </p:nvPr>
        </p:nvSpPr>
        <p:spPr>
          <a:xfrm>
            <a:off x="3970937" y="8772668"/>
            <a:ext cx="3037839" cy="463406"/>
          </a:xfrm>
          <a:prstGeom prst="rect">
            <a:avLst/>
          </a:prstGeom>
          <a:noFill/>
          <a:ln>
            <a:noFill/>
          </a:ln>
        </p:spPr>
        <p:txBody>
          <a:bodyPr lIns="92815" tIns="46395" rIns="92815" bIns="46395" anchor="b" anchorCtr="0">
            <a:noAutofit/>
          </a:bodyPr>
          <a:lstStyle/>
          <a:p>
            <a:pPr defTabSz="928299">
              <a:buSzPct val="25000"/>
              <a:defRPr/>
            </a:pPr>
            <a:fld id="{00000000-1234-1234-1234-123412341234}" type="slidenum">
              <a:rPr lang="en-US" kern="0">
                <a:solidFill>
                  <a:srgbClr val="000000"/>
                </a:solidFill>
                <a:latin typeface="Calibri"/>
                <a:ea typeface="Calibri"/>
                <a:cs typeface="Calibri"/>
                <a:sym typeface="Calibri"/>
              </a:rPr>
              <a:pPr defTabSz="928299">
                <a:buSzPct val="25000"/>
                <a:defRPr/>
              </a:pPr>
              <a:t>18</a:t>
            </a:fld>
            <a:endParaRPr lang="en-US"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95979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733425" y="1154113"/>
            <a:ext cx="5543550"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701041" y="4444861"/>
            <a:ext cx="5608319" cy="3636705"/>
          </a:xfrm>
          <a:prstGeom prst="rect">
            <a:avLst/>
          </a:prstGeom>
          <a:noFill/>
          <a:ln>
            <a:noFill/>
          </a:ln>
        </p:spPr>
        <p:txBody>
          <a:bodyPr lIns="92815" tIns="46395" rIns="92815" bIns="46395" anchor="t" anchorCtr="0">
            <a:noAutofit/>
          </a:bodyPr>
          <a:lstStyle/>
          <a:p>
            <a:pPr>
              <a:buSzPct val="25000"/>
            </a:pPr>
            <a:endParaRPr dirty="0">
              <a:solidFill>
                <a:schemeClr val="dk1"/>
              </a:solidFill>
              <a:latin typeface="Calibri"/>
              <a:ea typeface="Calibri"/>
              <a:cs typeface="Calibri"/>
              <a:sym typeface="Calibri"/>
            </a:endParaRPr>
          </a:p>
        </p:txBody>
      </p:sp>
      <p:sp>
        <p:nvSpPr>
          <p:cNvPr id="56" name="Shape 56"/>
          <p:cNvSpPr txBox="1">
            <a:spLocks noGrp="1"/>
          </p:cNvSpPr>
          <p:nvPr>
            <p:ph type="sldNum" idx="12"/>
          </p:nvPr>
        </p:nvSpPr>
        <p:spPr>
          <a:xfrm>
            <a:off x="3970937" y="8772668"/>
            <a:ext cx="3037839" cy="463406"/>
          </a:xfrm>
          <a:prstGeom prst="rect">
            <a:avLst/>
          </a:prstGeom>
          <a:noFill/>
          <a:ln>
            <a:noFill/>
          </a:ln>
        </p:spPr>
        <p:txBody>
          <a:bodyPr lIns="92815" tIns="46395" rIns="92815" bIns="46395" anchor="b" anchorCtr="0">
            <a:noAutofit/>
          </a:bodyPr>
          <a:lstStyle/>
          <a:p>
            <a:pPr defTabSz="928299">
              <a:buSzPct val="25000"/>
              <a:defRPr/>
            </a:pPr>
            <a:fld id="{00000000-1234-1234-1234-123412341234}" type="slidenum">
              <a:rPr lang="en-US" kern="0">
                <a:solidFill>
                  <a:srgbClr val="000000"/>
                </a:solidFill>
                <a:latin typeface="Calibri"/>
                <a:ea typeface="Calibri"/>
                <a:cs typeface="Calibri"/>
                <a:sym typeface="Calibri"/>
              </a:rPr>
              <a:pPr defTabSz="928299">
                <a:buSzPct val="25000"/>
                <a:defRPr/>
              </a:pPr>
              <a:t>19</a:t>
            </a:fld>
            <a:endParaRPr lang="en-US"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80634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733425" y="1154113"/>
            <a:ext cx="5543550"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701041" y="4444861"/>
            <a:ext cx="5608319" cy="3636705"/>
          </a:xfrm>
          <a:prstGeom prst="rect">
            <a:avLst/>
          </a:prstGeom>
          <a:noFill/>
          <a:ln>
            <a:noFill/>
          </a:ln>
        </p:spPr>
        <p:txBody>
          <a:bodyPr lIns="92815" tIns="46395" rIns="92815" bIns="46395" anchor="t" anchorCtr="0">
            <a:noAutofit/>
          </a:bodyPr>
          <a:lstStyle/>
          <a:p>
            <a:pPr>
              <a:buSzPct val="25000"/>
            </a:pPr>
            <a:endParaRPr>
              <a:solidFill>
                <a:schemeClr val="dk1"/>
              </a:solidFill>
              <a:latin typeface="Calibri"/>
              <a:ea typeface="Calibri"/>
              <a:cs typeface="Calibri"/>
              <a:sym typeface="Calibri"/>
            </a:endParaRPr>
          </a:p>
        </p:txBody>
      </p:sp>
      <p:sp>
        <p:nvSpPr>
          <p:cNvPr id="56" name="Shape 56"/>
          <p:cNvSpPr txBox="1">
            <a:spLocks noGrp="1"/>
          </p:cNvSpPr>
          <p:nvPr>
            <p:ph type="sldNum" idx="12"/>
          </p:nvPr>
        </p:nvSpPr>
        <p:spPr>
          <a:xfrm>
            <a:off x="3970937" y="8772668"/>
            <a:ext cx="3037839" cy="463406"/>
          </a:xfrm>
          <a:prstGeom prst="rect">
            <a:avLst/>
          </a:prstGeom>
          <a:noFill/>
          <a:ln>
            <a:noFill/>
          </a:ln>
        </p:spPr>
        <p:txBody>
          <a:bodyPr lIns="92815" tIns="46395" rIns="92815" bIns="46395" anchor="b" anchorCtr="0">
            <a:noAutofit/>
          </a:bodyPr>
          <a:lstStyle/>
          <a:p>
            <a:pPr defTabSz="928299">
              <a:buSzPct val="25000"/>
              <a:defRPr/>
            </a:pPr>
            <a:fld id="{00000000-1234-1234-1234-123412341234}" type="slidenum">
              <a:rPr lang="en-US" kern="0">
                <a:solidFill>
                  <a:srgbClr val="000000"/>
                </a:solidFill>
                <a:latin typeface="Calibri"/>
                <a:ea typeface="Calibri"/>
                <a:cs typeface="Calibri"/>
                <a:sym typeface="Calibri"/>
              </a:rPr>
              <a:pPr defTabSz="928299">
                <a:buSzPct val="25000"/>
                <a:defRPr/>
              </a:pPr>
              <a:t>20</a:t>
            </a:fld>
            <a:endParaRPr lang="en-US"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40570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733425" y="1154113"/>
            <a:ext cx="5543550"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701041" y="4444861"/>
            <a:ext cx="5608319" cy="3636705"/>
          </a:xfrm>
          <a:prstGeom prst="rect">
            <a:avLst/>
          </a:prstGeom>
          <a:noFill/>
          <a:ln>
            <a:noFill/>
          </a:ln>
        </p:spPr>
        <p:txBody>
          <a:bodyPr lIns="92815" tIns="46395" rIns="92815" bIns="46395" anchor="t" anchorCtr="0">
            <a:noAutofit/>
          </a:bodyPr>
          <a:lstStyle/>
          <a:p>
            <a:pPr>
              <a:buSzPct val="25000"/>
            </a:pPr>
            <a:endParaRPr dirty="0">
              <a:solidFill>
                <a:schemeClr val="dk1"/>
              </a:solidFill>
              <a:latin typeface="Calibri"/>
              <a:ea typeface="Calibri"/>
              <a:cs typeface="Calibri"/>
              <a:sym typeface="Calibri"/>
            </a:endParaRPr>
          </a:p>
        </p:txBody>
      </p:sp>
      <p:sp>
        <p:nvSpPr>
          <p:cNvPr id="56" name="Shape 56"/>
          <p:cNvSpPr txBox="1">
            <a:spLocks noGrp="1"/>
          </p:cNvSpPr>
          <p:nvPr>
            <p:ph type="sldNum" idx="12"/>
          </p:nvPr>
        </p:nvSpPr>
        <p:spPr>
          <a:xfrm>
            <a:off x="3970937" y="8772668"/>
            <a:ext cx="3037839" cy="463406"/>
          </a:xfrm>
          <a:prstGeom prst="rect">
            <a:avLst/>
          </a:prstGeom>
          <a:noFill/>
          <a:ln>
            <a:noFill/>
          </a:ln>
        </p:spPr>
        <p:txBody>
          <a:bodyPr lIns="92815" tIns="46395" rIns="92815" bIns="46395" anchor="b" anchorCtr="0">
            <a:noAutofit/>
          </a:bodyPr>
          <a:lstStyle/>
          <a:p>
            <a:pPr defTabSz="928299">
              <a:buSzPct val="25000"/>
              <a:defRPr/>
            </a:pPr>
            <a:fld id="{00000000-1234-1234-1234-123412341234}" type="slidenum">
              <a:rPr lang="en-US" kern="0">
                <a:solidFill>
                  <a:srgbClr val="000000"/>
                </a:solidFill>
                <a:latin typeface="Calibri"/>
                <a:ea typeface="Calibri"/>
                <a:cs typeface="Calibri"/>
                <a:sym typeface="Calibri"/>
              </a:rPr>
              <a:pPr defTabSz="928299">
                <a:buSzPct val="25000"/>
                <a:defRPr/>
              </a:pPr>
              <a:t>21</a:t>
            </a:fld>
            <a:endParaRPr lang="en-US"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2465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701041" y="4444861"/>
            <a:ext cx="5608319" cy="3636705"/>
          </a:xfrm>
          <a:prstGeom prst="rect">
            <a:avLst/>
          </a:prstGeom>
        </p:spPr>
        <p:txBody>
          <a:bodyPr lIns="92815" tIns="92815" rIns="92815" bIns="92815" anchor="t" anchorCtr="0">
            <a:noAutofit/>
          </a:bodyPr>
          <a:lstStyle/>
          <a:p>
            <a:endParaRPr/>
          </a:p>
        </p:txBody>
      </p:sp>
      <p:sp>
        <p:nvSpPr>
          <p:cNvPr id="181" name="Shape 181"/>
          <p:cNvSpPr>
            <a:spLocks noGrp="1" noRot="1" noChangeAspect="1"/>
          </p:cNvSpPr>
          <p:nvPr>
            <p:ph type="sldImg" idx="2"/>
          </p:nvPr>
        </p:nvSpPr>
        <p:spPr>
          <a:xfrm>
            <a:off x="733425" y="1154113"/>
            <a:ext cx="5543550"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3953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701041" y="4444861"/>
            <a:ext cx="5608319" cy="3636705"/>
          </a:xfrm>
          <a:prstGeom prst="rect">
            <a:avLst/>
          </a:prstGeom>
        </p:spPr>
        <p:txBody>
          <a:bodyPr lIns="92815" tIns="92815" rIns="92815" bIns="92815" anchor="t" anchorCtr="0">
            <a:noAutofit/>
          </a:bodyPr>
          <a:lstStyle/>
          <a:p>
            <a:endParaRPr/>
          </a:p>
        </p:txBody>
      </p:sp>
      <p:sp>
        <p:nvSpPr>
          <p:cNvPr id="262" name="Shape 262"/>
          <p:cNvSpPr>
            <a:spLocks noGrp="1" noRot="1" noChangeAspect="1"/>
          </p:cNvSpPr>
          <p:nvPr>
            <p:ph type="sldImg" idx="2"/>
          </p:nvPr>
        </p:nvSpPr>
        <p:spPr>
          <a:xfrm>
            <a:off x="733425" y="1154113"/>
            <a:ext cx="5543550"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054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1EE02AD6-C9E7-468F-AB8C-10336EC83637}" type="datetimeFigureOut">
              <a:rPr lang="en-US" smtClean="0"/>
              <a:t>2/22/2021</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C44CACD-591E-4CA2-92BC-1B79627E6E43}"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302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02AD6-C9E7-468F-AB8C-10336EC83637}"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4CACD-591E-4CA2-92BC-1B79627E6E43}" type="slidenum">
              <a:rPr lang="en-US" smtClean="0"/>
              <a:t>‹#›</a:t>
            </a:fld>
            <a:endParaRPr lang="en-US"/>
          </a:p>
        </p:txBody>
      </p:sp>
    </p:spTree>
    <p:extLst>
      <p:ext uri="{BB962C8B-B14F-4D97-AF65-F5344CB8AC3E}">
        <p14:creationId xmlns:p14="http://schemas.microsoft.com/office/powerpoint/2010/main" val="73363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02AD6-C9E7-468F-AB8C-10336EC83637}"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4CACD-591E-4CA2-92BC-1B79627E6E43}" type="slidenum">
              <a:rPr lang="en-US" smtClean="0"/>
              <a:t>‹#›</a:t>
            </a:fld>
            <a:endParaRPr lang="en-US"/>
          </a:p>
        </p:txBody>
      </p:sp>
    </p:spTree>
    <p:extLst>
      <p:ext uri="{BB962C8B-B14F-4D97-AF65-F5344CB8AC3E}">
        <p14:creationId xmlns:p14="http://schemas.microsoft.com/office/powerpoint/2010/main" val="256153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02AD6-C9E7-468F-AB8C-10336EC83637}"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4CACD-591E-4CA2-92BC-1B79627E6E43}" type="slidenum">
              <a:rPr lang="en-US" smtClean="0"/>
              <a:t>‹#›</a:t>
            </a:fld>
            <a:endParaRPr lang="en-US"/>
          </a:p>
        </p:txBody>
      </p:sp>
    </p:spTree>
    <p:extLst>
      <p:ext uri="{BB962C8B-B14F-4D97-AF65-F5344CB8AC3E}">
        <p14:creationId xmlns:p14="http://schemas.microsoft.com/office/powerpoint/2010/main" val="324211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E02AD6-C9E7-468F-AB8C-10336EC83637}"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4CACD-591E-4CA2-92BC-1B79627E6E43}"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445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E02AD6-C9E7-468F-AB8C-10336EC83637}"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4CACD-591E-4CA2-92BC-1B79627E6E43}" type="slidenum">
              <a:rPr lang="en-US" smtClean="0"/>
              <a:t>‹#›</a:t>
            </a:fld>
            <a:endParaRPr lang="en-US"/>
          </a:p>
        </p:txBody>
      </p:sp>
    </p:spTree>
    <p:extLst>
      <p:ext uri="{BB962C8B-B14F-4D97-AF65-F5344CB8AC3E}">
        <p14:creationId xmlns:p14="http://schemas.microsoft.com/office/powerpoint/2010/main" val="322025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E02AD6-C9E7-468F-AB8C-10336EC83637}"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4CACD-591E-4CA2-92BC-1B79627E6E43}" type="slidenum">
              <a:rPr lang="en-US" smtClean="0"/>
              <a:t>‹#›</a:t>
            </a:fld>
            <a:endParaRPr lang="en-US"/>
          </a:p>
        </p:txBody>
      </p:sp>
    </p:spTree>
    <p:extLst>
      <p:ext uri="{BB962C8B-B14F-4D97-AF65-F5344CB8AC3E}">
        <p14:creationId xmlns:p14="http://schemas.microsoft.com/office/powerpoint/2010/main" val="15600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E02AD6-C9E7-468F-AB8C-10336EC83637}"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4CACD-591E-4CA2-92BC-1B79627E6E43}" type="slidenum">
              <a:rPr lang="en-US" smtClean="0"/>
              <a:t>‹#›</a:t>
            </a:fld>
            <a:endParaRPr lang="en-US"/>
          </a:p>
        </p:txBody>
      </p:sp>
    </p:spTree>
    <p:extLst>
      <p:ext uri="{BB962C8B-B14F-4D97-AF65-F5344CB8AC3E}">
        <p14:creationId xmlns:p14="http://schemas.microsoft.com/office/powerpoint/2010/main" val="206743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02AD6-C9E7-468F-AB8C-10336EC83637}" type="datetimeFigureOut">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44CACD-591E-4CA2-92BC-1B79627E6E43}" type="slidenum">
              <a:rPr lang="en-US" smtClean="0"/>
              <a:t>‹#›</a:t>
            </a:fld>
            <a:endParaRPr lang="en-US"/>
          </a:p>
        </p:txBody>
      </p:sp>
    </p:spTree>
    <p:extLst>
      <p:ext uri="{BB962C8B-B14F-4D97-AF65-F5344CB8AC3E}">
        <p14:creationId xmlns:p14="http://schemas.microsoft.com/office/powerpoint/2010/main" val="2153304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EE02AD6-C9E7-468F-AB8C-10336EC83637}"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4CACD-591E-4CA2-92BC-1B79627E6E43}" type="slidenum">
              <a:rPr lang="en-US" smtClean="0"/>
              <a:t>‹#›</a:t>
            </a:fld>
            <a:endParaRPr lang="en-US"/>
          </a:p>
        </p:txBody>
      </p:sp>
    </p:spTree>
    <p:extLst>
      <p:ext uri="{BB962C8B-B14F-4D97-AF65-F5344CB8AC3E}">
        <p14:creationId xmlns:p14="http://schemas.microsoft.com/office/powerpoint/2010/main" val="125768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EE02AD6-C9E7-468F-AB8C-10336EC83637}"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4CACD-591E-4CA2-92BC-1B79627E6E43}" type="slidenum">
              <a:rPr lang="en-US" smtClean="0"/>
              <a:t>‹#›</a:t>
            </a:fld>
            <a:endParaRPr lang="en-US"/>
          </a:p>
        </p:txBody>
      </p:sp>
    </p:spTree>
    <p:extLst>
      <p:ext uri="{BB962C8B-B14F-4D97-AF65-F5344CB8AC3E}">
        <p14:creationId xmlns:p14="http://schemas.microsoft.com/office/powerpoint/2010/main" val="3496772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1EE02AD6-C9E7-468F-AB8C-10336EC83637}" type="datetimeFigureOut">
              <a:rPr lang="en-US" smtClean="0"/>
              <a:t>2/22/2021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9C44CACD-591E-4CA2-92BC-1B79627E6E43}" type="slidenum">
              <a:rPr lang="en-US" smtClean="0"/>
              <a:t>‹#›</a:t>
            </a:fld>
            <a:endParaRPr lang="en-US"/>
          </a:p>
        </p:txBody>
      </p:sp>
    </p:spTree>
    <p:extLst>
      <p:ext uri="{BB962C8B-B14F-4D97-AF65-F5344CB8AC3E}">
        <p14:creationId xmlns:p14="http://schemas.microsoft.com/office/powerpoint/2010/main" val="3627447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law.cornell.edu/we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aw.cornell.edu/we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washingtonregisteredagent.net/how-to-start-a-business-in-washington-state.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70000" contrast="-40000"/>
                    </a14:imgEffect>
                  </a14:imgLayer>
                </a14:imgProps>
              </a:ext>
              <a:ext uri="{28A0092B-C50C-407E-A947-70E740481C1C}">
                <a14:useLocalDpi xmlns:a14="http://schemas.microsoft.com/office/drawing/2010/main" val="0"/>
              </a:ext>
            </a:extLst>
          </a:blip>
          <a:stretch>
            <a:fillRect/>
          </a:stretch>
        </p:blipFill>
        <p:spPr>
          <a:xfrm>
            <a:off x="0" y="-76200"/>
            <a:ext cx="12299324" cy="7022253"/>
          </a:xfrm>
          <a:prstGeom prst="rect">
            <a:avLst/>
          </a:prstGeom>
        </p:spPr>
      </p:pic>
      <p:sp>
        <p:nvSpPr>
          <p:cNvPr id="5" name="TextBox 4"/>
          <p:cNvSpPr txBox="1"/>
          <p:nvPr/>
        </p:nvSpPr>
        <p:spPr>
          <a:xfrm>
            <a:off x="-53662" y="1403908"/>
            <a:ext cx="12299323" cy="3416320"/>
          </a:xfrm>
          <a:prstGeom prst="rect">
            <a:avLst/>
          </a:prstGeom>
          <a:noFill/>
        </p:spPr>
        <p:txBody>
          <a:bodyPr wrap="square" rtlCol="0">
            <a:spAutoFit/>
          </a:bodyPr>
          <a:lstStyle/>
          <a:p>
            <a:pPr algn="ctr"/>
            <a:r>
              <a:rPr lang="en-US" sz="7200" dirty="0">
                <a:solidFill>
                  <a:schemeClr val="bg1"/>
                </a:solidFill>
                <a:latin typeface="Century Gothic" panose="020B0502020202020204" pitchFamily="34" charset="0"/>
              </a:rPr>
              <a:t>The 2021 </a:t>
            </a:r>
          </a:p>
          <a:p>
            <a:pPr algn="ctr"/>
            <a:r>
              <a:rPr lang="en-US" sz="7200" dirty="0">
                <a:solidFill>
                  <a:schemeClr val="bg1"/>
                </a:solidFill>
                <a:latin typeface="Century Gothic" panose="020B0502020202020204" pitchFamily="34" charset="0"/>
              </a:rPr>
              <a:t>Harriet Stephenson</a:t>
            </a:r>
          </a:p>
          <a:p>
            <a:pPr algn="ctr"/>
            <a:r>
              <a:rPr lang="en-US" sz="7200" dirty="0">
                <a:solidFill>
                  <a:schemeClr val="bg1"/>
                </a:solidFill>
                <a:latin typeface="Century Gothic" panose="020B0502020202020204" pitchFamily="34" charset="0"/>
              </a:rPr>
              <a:t>Business Plan Competition</a:t>
            </a:r>
          </a:p>
        </p:txBody>
      </p:sp>
      <p:sp>
        <p:nvSpPr>
          <p:cNvPr id="8" name="TextBox 7">
            <a:extLst>
              <a:ext uri="{FF2B5EF4-FFF2-40B4-BE49-F238E27FC236}">
                <a16:creationId xmlns:a16="http://schemas.microsoft.com/office/drawing/2014/main" id="{819941E7-BC7F-4D04-B8E4-4032C19B774F}"/>
              </a:ext>
            </a:extLst>
          </p:cNvPr>
          <p:cNvSpPr txBox="1"/>
          <p:nvPr/>
        </p:nvSpPr>
        <p:spPr>
          <a:xfrm>
            <a:off x="-107323" y="5038406"/>
            <a:ext cx="12299323"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Wednesday Workshop 4: Legal &amp; Financial Basics</a:t>
            </a:r>
          </a:p>
        </p:txBody>
      </p:sp>
    </p:spTree>
    <p:extLst>
      <p:ext uri="{BB962C8B-B14F-4D97-AF65-F5344CB8AC3E}">
        <p14:creationId xmlns:p14="http://schemas.microsoft.com/office/powerpoint/2010/main" val="143913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Legal Structures – Non-Profit Corporation</a:t>
            </a:r>
          </a:p>
        </p:txBody>
      </p:sp>
      <p:sp>
        <p:nvSpPr>
          <p:cNvPr id="2765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fld id="{FDC9062F-ED9A-47F5-956F-E7B9E3DBBC7A}" type="slidenum">
              <a:rPr lang="en-US" altLang="en-US" sz="1400">
                <a:solidFill>
                  <a:srgbClr val="FFFFFF"/>
                </a:solidFill>
              </a:rPr>
              <a:pPr/>
              <a:t>10</a:t>
            </a:fld>
            <a:endParaRPr lang="en-US" altLang="en-US" sz="1400">
              <a:solidFill>
                <a:srgbClr val="FFFFFF"/>
              </a:solidFill>
            </a:endParaRPr>
          </a:p>
        </p:txBody>
      </p:sp>
      <p:sp>
        <p:nvSpPr>
          <p:cNvPr id="27652" name="Rectangle 3"/>
          <p:cNvSpPr>
            <a:spLocks noChangeArrowheads="1"/>
          </p:cNvSpPr>
          <p:nvPr/>
        </p:nvSpPr>
        <p:spPr bwMode="auto">
          <a:xfrm>
            <a:off x="1905000" y="1600201"/>
            <a:ext cx="83820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pPr marL="0" indent="0">
              <a:buClr>
                <a:srgbClr val="FFC000"/>
              </a:buClr>
              <a:defRPr/>
            </a:pPr>
            <a:r>
              <a:rPr lang="en-US" altLang="en-US" b="1" dirty="0"/>
              <a:t>Pros</a:t>
            </a:r>
          </a:p>
          <a:p>
            <a:pPr marL="342900" indent="-342900">
              <a:buClr>
                <a:srgbClr val="FFC000"/>
              </a:buClr>
              <a:buFont typeface="Arial" panose="020B0604020202020204" pitchFamily="34" charset="0"/>
              <a:buChar char="•"/>
              <a:defRPr/>
            </a:pPr>
            <a:r>
              <a:rPr lang="en-US" altLang="en-US" sz="1800" dirty="0"/>
              <a:t>Limited protection as a corporation</a:t>
            </a:r>
          </a:p>
          <a:p>
            <a:pPr marL="342900" indent="-342900">
              <a:buClr>
                <a:srgbClr val="FFC000"/>
              </a:buClr>
              <a:buFont typeface="Arial" panose="020B0604020202020204" pitchFamily="34" charset="0"/>
              <a:buChar char="•"/>
              <a:defRPr/>
            </a:pPr>
            <a:r>
              <a:rPr lang="en-US" altLang="en-US" sz="1800" dirty="0"/>
              <a:t>Can accept tax-deductible donations</a:t>
            </a:r>
          </a:p>
          <a:p>
            <a:pPr marL="342900" indent="-342900">
              <a:buClr>
                <a:srgbClr val="FFC000"/>
              </a:buClr>
              <a:buFont typeface="Arial" panose="020B0604020202020204" pitchFamily="34" charset="0"/>
              <a:buChar char="•"/>
              <a:defRPr/>
            </a:pPr>
            <a:r>
              <a:rPr lang="en-US" altLang="en-US" sz="1800" dirty="0"/>
              <a:t>Not beholden to shareholders</a:t>
            </a:r>
          </a:p>
          <a:p>
            <a:pPr marL="0" indent="0">
              <a:buClr>
                <a:srgbClr val="FFC000"/>
              </a:buClr>
              <a:defRPr/>
            </a:pPr>
            <a:endParaRPr lang="en-US" altLang="en-US" b="1" dirty="0"/>
          </a:p>
          <a:p>
            <a:pPr marL="0" indent="0">
              <a:buClr>
                <a:srgbClr val="FFC000"/>
              </a:buClr>
              <a:defRPr/>
            </a:pPr>
            <a:r>
              <a:rPr lang="en-US" altLang="en-US" b="1" dirty="0"/>
              <a:t>Cons</a:t>
            </a:r>
          </a:p>
          <a:p>
            <a:pPr marL="342900" indent="-342900">
              <a:buClr>
                <a:srgbClr val="FFC000"/>
              </a:buClr>
              <a:buFont typeface="Arial" panose="020B0604020202020204" pitchFamily="34" charset="0"/>
              <a:buChar char="•"/>
              <a:defRPr/>
            </a:pPr>
            <a:r>
              <a:rPr lang="en-US" altLang="en-US" sz="1800" dirty="0"/>
              <a:t>More complex accounting, reporting, board of directors</a:t>
            </a:r>
          </a:p>
          <a:p>
            <a:pPr marL="342900" indent="-342900">
              <a:buClr>
                <a:srgbClr val="FFC000"/>
              </a:buClr>
              <a:buFont typeface="Arial" panose="020B0604020202020204" pitchFamily="34" charset="0"/>
              <a:buChar char="•"/>
              <a:defRPr/>
            </a:pPr>
            <a:r>
              <a:rPr lang="en-US" altLang="en-US" sz="1800" dirty="0"/>
              <a:t>Must file for IRS tax-exempt status to receive donations</a:t>
            </a:r>
          </a:p>
          <a:p>
            <a:pPr marL="342900" indent="-342900">
              <a:buClr>
                <a:srgbClr val="FFC000"/>
              </a:buClr>
              <a:buFont typeface="Arial" panose="020B0604020202020204" pitchFamily="34" charset="0"/>
              <a:buChar char="•"/>
              <a:defRPr/>
            </a:pPr>
            <a:r>
              <a:rPr lang="en-US" altLang="en-US" sz="1800" dirty="0"/>
              <a:t>Not profit-focused</a:t>
            </a:r>
          </a:p>
          <a:p>
            <a:pPr marL="0" indent="0">
              <a:buClr>
                <a:srgbClr val="FFC000"/>
              </a:buClr>
              <a:defRPr/>
            </a:pPr>
            <a:endParaRPr lang="en-US" altLang="en-US" sz="1800" b="1" dirty="0"/>
          </a:p>
          <a:p>
            <a:pPr marL="0" indent="0">
              <a:buClr>
                <a:srgbClr val="FFC000"/>
              </a:buClr>
              <a:defRPr/>
            </a:pPr>
            <a:r>
              <a:rPr lang="en-US" altLang="en-US" sz="1800" b="1" dirty="0"/>
              <a:t>Consider When You</a:t>
            </a:r>
          </a:p>
          <a:p>
            <a:pPr marL="342900" indent="-342900">
              <a:buClr>
                <a:srgbClr val="FFC000"/>
              </a:buClr>
              <a:buFont typeface="Arial" panose="020B0604020202020204" pitchFamily="34" charset="0"/>
              <a:buChar char="•"/>
              <a:defRPr/>
            </a:pPr>
            <a:r>
              <a:rPr lang="en-US" altLang="en-US" sz="1800" dirty="0"/>
              <a:t>Don’t want a high-growth or “lifestyle” company</a:t>
            </a:r>
          </a:p>
          <a:p>
            <a:pPr marL="342900" indent="-342900">
              <a:buClr>
                <a:srgbClr val="FFC000"/>
              </a:buClr>
              <a:buFont typeface="Arial" panose="020B0604020202020204" pitchFamily="34" charset="0"/>
              <a:buChar char="•"/>
              <a:defRPr/>
            </a:pPr>
            <a:r>
              <a:rPr lang="en-US" altLang="en-US" sz="1800" dirty="0"/>
              <a:t>501c3:  religious, educational, charitable</a:t>
            </a:r>
          </a:p>
          <a:p>
            <a:pPr marL="342900" indent="-342900">
              <a:buClr>
                <a:srgbClr val="FFC000"/>
              </a:buClr>
              <a:buFont typeface="Arial" panose="020B0604020202020204" pitchFamily="34" charset="0"/>
              <a:buChar char="•"/>
              <a:defRPr/>
            </a:pPr>
            <a:r>
              <a:rPr lang="en-US" altLang="en-US" sz="1800" dirty="0"/>
              <a:t>501c4:  social/advocacy</a:t>
            </a:r>
          </a:p>
          <a:p>
            <a:pPr marL="342900" indent="-342900">
              <a:buClr>
                <a:srgbClr val="FFC000"/>
              </a:buClr>
              <a:buFont typeface="Arial" panose="020B0604020202020204" pitchFamily="34" charset="0"/>
              <a:buChar char="•"/>
              <a:defRPr/>
            </a:pPr>
            <a:endParaRPr lang="en-US" altLang="en-US" dirty="0"/>
          </a:p>
          <a:p>
            <a:pPr marL="0" indent="0">
              <a:buClr>
                <a:srgbClr val="FFC000"/>
              </a:buClr>
              <a:defRPr/>
            </a:pPr>
            <a:endParaRPr lang="en-US" altLang="en-US" sz="2400" dirty="0"/>
          </a:p>
          <a:p>
            <a:pPr marL="0" indent="0">
              <a:buClr>
                <a:srgbClr val="FFC000"/>
              </a:buClr>
              <a:defRPr/>
            </a:pPr>
            <a:endParaRPr lang="en-US" altLang="en-US" sz="2400" dirty="0"/>
          </a:p>
          <a:p>
            <a:pPr marL="0" indent="0">
              <a:buClr>
                <a:srgbClr val="FFC000"/>
              </a:buClr>
              <a:defRPr/>
            </a:pPr>
            <a:endParaRPr lang="en-US" altLang="en-US" sz="2400" dirty="0"/>
          </a:p>
        </p:txBody>
      </p:sp>
    </p:spTree>
    <p:extLst>
      <p:ext uri="{BB962C8B-B14F-4D97-AF65-F5344CB8AC3E}">
        <p14:creationId xmlns:p14="http://schemas.microsoft.com/office/powerpoint/2010/main" val="1654529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your Intellectual Property</a:t>
            </a:r>
          </a:p>
        </p:txBody>
      </p:sp>
      <p:sp>
        <p:nvSpPr>
          <p:cNvPr id="3" name="Content Placeholder 2"/>
          <p:cNvSpPr>
            <a:spLocks noGrp="1"/>
          </p:cNvSpPr>
          <p:nvPr>
            <p:ph idx="1"/>
          </p:nvPr>
        </p:nvSpPr>
        <p:spPr/>
        <p:txBody>
          <a:bodyPr>
            <a:normAutofit fontScale="92500" lnSpcReduction="10000"/>
          </a:bodyPr>
          <a:lstStyle/>
          <a:p>
            <a:r>
              <a:rPr lang="en-US" b="1" dirty="0"/>
              <a:t>Trade Secrets: </a:t>
            </a:r>
            <a:r>
              <a:rPr lang="en-US" dirty="0"/>
              <a:t>"information, including a formula, pattern, compilation, program, device, method, technique, or process that:</a:t>
            </a:r>
          </a:p>
          <a:p>
            <a:pPr lvl="1"/>
            <a:r>
              <a:rPr lang="en-US" dirty="0"/>
              <a:t>Derives independent economic value, actual or potential, from not being generally known to, and not being readily ascertainable by proper means by, other persons who can obtain economic value from its disclosure or use; and</a:t>
            </a:r>
          </a:p>
          <a:p>
            <a:pPr lvl="1"/>
            <a:r>
              <a:rPr lang="en-US" dirty="0"/>
              <a:t>Is the subject of efforts that are reasonable under the circumstances to maintain its secrecy.</a:t>
            </a:r>
          </a:p>
          <a:p>
            <a:r>
              <a:rPr lang="en-US" b="1" dirty="0"/>
              <a:t>Trademarks:</a:t>
            </a:r>
            <a:r>
              <a:rPr lang="en-US" dirty="0"/>
              <a:t> A trademark is any word, name, symbol, or design, or any combination thereof, used in commerce to identify and distinguish the goods of one manufacturer or seller from those of another and to indicate the source of the goods. </a:t>
            </a:r>
          </a:p>
          <a:p>
            <a:r>
              <a:rPr lang="en-US" b="1" dirty="0"/>
              <a:t>Copyrights: </a:t>
            </a:r>
            <a:r>
              <a:rPr lang="en-US" dirty="0"/>
              <a:t>The exclusive legal right to reproduce, publish, sell, or distribute the matter and form of something </a:t>
            </a:r>
          </a:p>
          <a:p>
            <a:r>
              <a:rPr lang="en-US" b="1" dirty="0"/>
              <a:t>Patents:</a:t>
            </a:r>
            <a:r>
              <a:rPr lang="en-US" dirty="0"/>
              <a:t> The five primary requirements for patentability are: (1) patentable subject matter, (2) utility, (3) novelty, (4) </a:t>
            </a:r>
            <a:r>
              <a:rPr lang="en-US" dirty="0" err="1"/>
              <a:t>nonobviousness</a:t>
            </a:r>
            <a:r>
              <a:rPr lang="en-US" dirty="0"/>
              <a:t>, and (5) enablement.</a:t>
            </a:r>
          </a:p>
        </p:txBody>
      </p:sp>
      <p:sp>
        <p:nvSpPr>
          <p:cNvPr id="4" name="Rectangle 3"/>
          <p:cNvSpPr/>
          <p:nvPr/>
        </p:nvSpPr>
        <p:spPr>
          <a:xfrm>
            <a:off x="1143000" y="6096000"/>
            <a:ext cx="3369192" cy="369332"/>
          </a:xfrm>
          <a:prstGeom prst="rect">
            <a:avLst/>
          </a:prstGeom>
        </p:spPr>
        <p:txBody>
          <a:bodyPr wrap="none">
            <a:spAutoFit/>
          </a:bodyPr>
          <a:lstStyle/>
          <a:p>
            <a:r>
              <a:rPr lang="en-US" dirty="0">
                <a:hlinkClick r:id="rId3"/>
              </a:rPr>
              <a:t>https://www.law.cornell.edu/wex</a:t>
            </a:r>
            <a:r>
              <a:rPr lang="en-US" dirty="0"/>
              <a:t> </a:t>
            </a:r>
          </a:p>
        </p:txBody>
      </p:sp>
    </p:spTree>
    <p:extLst>
      <p:ext uri="{BB962C8B-B14F-4D97-AF65-F5344CB8AC3E}">
        <p14:creationId xmlns:p14="http://schemas.microsoft.com/office/powerpoint/2010/main" val="3441304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Patents</a:t>
            </a:r>
          </a:p>
        </p:txBody>
      </p:sp>
      <p:sp>
        <p:nvSpPr>
          <p:cNvPr id="3" name="Content Placeholder 2"/>
          <p:cNvSpPr>
            <a:spLocks noGrp="1"/>
          </p:cNvSpPr>
          <p:nvPr>
            <p:ph idx="1"/>
          </p:nvPr>
        </p:nvSpPr>
        <p:spPr>
          <a:xfrm>
            <a:off x="1143000" y="2057400"/>
            <a:ext cx="9872871" cy="4130458"/>
          </a:xfrm>
        </p:spPr>
        <p:txBody>
          <a:bodyPr>
            <a:normAutofit fontScale="85000" lnSpcReduction="20000"/>
          </a:bodyPr>
          <a:lstStyle/>
          <a:p>
            <a:pPr marL="45720" indent="0">
              <a:buNone/>
            </a:pPr>
            <a:r>
              <a:rPr lang="en-US" dirty="0"/>
              <a:t>Utility Patent</a:t>
            </a:r>
          </a:p>
          <a:p>
            <a:pPr lvl="1"/>
            <a:r>
              <a:rPr lang="en-US" dirty="0"/>
              <a:t>Issued for the invention of a new and useful process, machine, manufacture, or composition of matter, or a new and useful improvement thereof, it generally permits its owner to exclude others from using, or selling the invention for a period of up to twenty years from the date of patent application filing, subject to the payment of maintenance fees. Approximately 90% of the patent documents issued by the in recent years have been utility patents, also referred to as "patents for invention".</a:t>
            </a:r>
          </a:p>
          <a:p>
            <a:pPr marL="45720" indent="0">
              <a:buNone/>
            </a:pPr>
            <a:r>
              <a:rPr lang="en-US" dirty="0"/>
              <a:t>Design Patent</a:t>
            </a:r>
          </a:p>
          <a:p>
            <a:pPr lvl="1"/>
            <a:r>
              <a:rPr lang="en-US" dirty="0"/>
              <a:t>Issued for a new, original, and ornamental design embodied in or applied to an article of manufacture, it permits its owner to exclude others from making, using, or selling the design. Design patents issued from applications filed on or after May 13, 2015 shall be granted for the term of fifteen years from the date of grant. Design patents issued from applications filed before May 13, 2015 shall be granted for the term of fourteen years from the date of grant. Design patents are not subject to the payment of maintenance fees.</a:t>
            </a:r>
          </a:p>
          <a:p>
            <a:pPr marL="45720" indent="0">
              <a:buNone/>
            </a:pPr>
            <a:r>
              <a:rPr lang="en-US" dirty="0"/>
              <a:t>Plant Patent</a:t>
            </a:r>
          </a:p>
          <a:p>
            <a:pPr marL="45720" indent="0">
              <a:buNone/>
            </a:pPr>
            <a:r>
              <a:rPr lang="en-US" dirty="0"/>
              <a:t>Reissue Patent</a:t>
            </a:r>
          </a:p>
          <a:p>
            <a:pPr marL="45720" indent="0">
              <a:buNone/>
            </a:pPr>
            <a:r>
              <a:rPr lang="en-US" dirty="0"/>
              <a:t>Statutory Invention Registration (SIR)</a:t>
            </a:r>
          </a:p>
        </p:txBody>
      </p:sp>
      <p:sp>
        <p:nvSpPr>
          <p:cNvPr id="4" name="Rectangle 3"/>
          <p:cNvSpPr/>
          <p:nvPr/>
        </p:nvSpPr>
        <p:spPr>
          <a:xfrm>
            <a:off x="1143000" y="6187858"/>
            <a:ext cx="3369192" cy="369332"/>
          </a:xfrm>
          <a:prstGeom prst="rect">
            <a:avLst/>
          </a:prstGeom>
        </p:spPr>
        <p:txBody>
          <a:bodyPr wrap="none">
            <a:spAutoFit/>
          </a:bodyPr>
          <a:lstStyle/>
          <a:p>
            <a:r>
              <a:rPr lang="en-US" dirty="0">
                <a:hlinkClick r:id="rId3"/>
              </a:rPr>
              <a:t>https://www.law.cornell.edu/wex</a:t>
            </a:r>
            <a:r>
              <a:rPr lang="en-US" dirty="0"/>
              <a:t> </a:t>
            </a:r>
          </a:p>
        </p:txBody>
      </p:sp>
      <p:sp>
        <p:nvSpPr>
          <p:cNvPr id="5" name="Rectangle 4"/>
          <p:cNvSpPr/>
          <p:nvPr/>
        </p:nvSpPr>
        <p:spPr>
          <a:xfrm>
            <a:off x="4980831" y="826115"/>
            <a:ext cx="6035040" cy="923330"/>
          </a:xfrm>
          <a:prstGeom prst="rect">
            <a:avLst/>
          </a:prstGeom>
        </p:spPr>
        <p:txBody>
          <a:bodyPr wrap="square">
            <a:spAutoFit/>
          </a:bodyPr>
          <a:lstStyle/>
          <a:p>
            <a:r>
              <a:rPr lang="en-US" dirty="0">
                <a:solidFill>
                  <a:srgbClr val="222222"/>
                </a:solidFill>
                <a:latin typeface="Roboto"/>
              </a:rPr>
              <a:t>A patent grants the patent holder the exclusive right to exclude others from making, using, importing, and selling the patented innovation for a limited period of time.</a:t>
            </a:r>
            <a:endParaRPr lang="en-US" dirty="0"/>
          </a:p>
        </p:txBody>
      </p:sp>
    </p:spTree>
    <p:extLst>
      <p:ext uri="{BB962C8B-B14F-4D97-AF65-F5344CB8AC3E}">
        <p14:creationId xmlns:p14="http://schemas.microsoft.com/office/powerpoint/2010/main" val="470010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a Business in Washington</a:t>
            </a:r>
          </a:p>
        </p:txBody>
      </p:sp>
      <p:sp>
        <p:nvSpPr>
          <p:cNvPr id="3" name="Content Placeholder 2"/>
          <p:cNvSpPr>
            <a:spLocks noGrp="1"/>
          </p:cNvSpPr>
          <p:nvPr>
            <p:ph idx="1"/>
          </p:nvPr>
        </p:nvSpPr>
        <p:spPr>
          <a:xfrm>
            <a:off x="1143000" y="1824650"/>
            <a:ext cx="9872871" cy="4038600"/>
          </a:xfrm>
        </p:spPr>
        <p:txBody>
          <a:bodyPr>
            <a:normAutofit lnSpcReduction="10000"/>
          </a:bodyPr>
          <a:lstStyle/>
          <a:p>
            <a:pPr marL="502920" indent="-457200">
              <a:buFont typeface="+mj-lt"/>
              <a:buAutoNum type="arabicPeriod"/>
            </a:pPr>
            <a:r>
              <a:rPr lang="en-US" dirty="0"/>
              <a:t>File your formation document with the Secretary of State.</a:t>
            </a:r>
          </a:p>
          <a:p>
            <a:pPr marL="502920" indent="-457200">
              <a:buFont typeface="+mj-lt"/>
              <a:buAutoNum type="arabicPeriod"/>
            </a:pPr>
            <a:r>
              <a:rPr lang="en-US" dirty="0"/>
              <a:t>Wait for processing and your UBI number.</a:t>
            </a:r>
          </a:p>
          <a:p>
            <a:pPr marL="502920" indent="-457200">
              <a:buFont typeface="+mj-lt"/>
              <a:buAutoNum type="arabicPeriod"/>
            </a:pPr>
            <a:r>
              <a:rPr lang="en-US" dirty="0"/>
              <a:t>Submit your master Business License Application.</a:t>
            </a:r>
          </a:p>
          <a:p>
            <a:pPr marL="502920" indent="-457200">
              <a:buFont typeface="+mj-lt"/>
              <a:buAutoNum type="arabicPeriod"/>
            </a:pPr>
            <a:r>
              <a:rPr lang="en-US" dirty="0"/>
              <a:t>Apply for other licenses and permits.</a:t>
            </a:r>
          </a:p>
          <a:p>
            <a:pPr marL="502920" indent="-457200">
              <a:buFont typeface="+mj-lt"/>
              <a:buAutoNum type="arabicPeriod"/>
            </a:pPr>
            <a:r>
              <a:rPr lang="en-US" dirty="0"/>
              <a:t>File your Initial Report.</a:t>
            </a:r>
          </a:p>
          <a:p>
            <a:pPr marL="502920" indent="-457200">
              <a:buFont typeface="+mj-lt"/>
              <a:buAutoNum type="arabicPeriod"/>
            </a:pPr>
            <a:r>
              <a:rPr lang="en-US" dirty="0"/>
              <a:t>Obtain a Federal Tax ID Number (EIN).</a:t>
            </a:r>
          </a:p>
          <a:p>
            <a:pPr marL="502920" indent="-457200">
              <a:buFont typeface="+mj-lt"/>
              <a:buAutoNum type="arabicPeriod"/>
            </a:pPr>
            <a:r>
              <a:rPr lang="en-US" dirty="0"/>
              <a:t>Pay taxes to the Department of Revenue.</a:t>
            </a:r>
          </a:p>
          <a:p>
            <a:pPr marL="502920" indent="-457200">
              <a:buFont typeface="+mj-lt"/>
              <a:buAutoNum type="arabicPeriod"/>
            </a:pPr>
            <a:r>
              <a:rPr lang="en-US" dirty="0"/>
              <a:t>Get Workers’ Compensation and Unemployment Insurance</a:t>
            </a:r>
          </a:p>
          <a:p>
            <a:pPr marL="502920" indent="-457200">
              <a:buFont typeface="+mj-lt"/>
              <a:buAutoNum type="arabicPeriod"/>
            </a:pPr>
            <a:r>
              <a:rPr lang="en-US" dirty="0"/>
              <a:t>Keep in compliance.</a:t>
            </a:r>
          </a:p>
        </p:txBody>
      </p:sp>
      <p:sp>
        <p:nvSpPr>
          <p:cNvPr id="4" name="Rectangle 3"/>
          <p:cNvSpPr/>
          <p:nvPr/>
        </p:nvSpPr>
        <p:spPr>
          <a:xfrm>
            <a:off x="1143000" y="6002774"/>
            <a:ext cx="10278809" cy="369332"/>
          </a:xfrm>
          <a:prstGeom prst="rect">
            <a:avLst/>
          </a:prstGeom>
        </p:spPr>
        <p:txBody>
          <a:bodyPr wrap="square">
            <a:spAutoFit/>
          </a:bodyPr>
          <a:lstStyle/>
          <a:p>
            <a:r>
              <a:rPr lang="en-US" dirty="0">
                <a:hlinkClick r:id="rId2"/>
              </a:rPr>
              <a:t>https://www.washingtonregisteredagent.net/how-to-start-a-business-in-washington-state.html</a:t>
            </a:r>
            <a:r>
              <a:rPr lang="en-US" dirty="0"/>
              <a:t> </a:t>
            </a:r>
          </a:p>
        </p:txBody>
      </p:sp>
    </p:spTree>
    <p:extLst>
      <p:ext uri="{BB962C8B-B14F-4D97-AF65-F5344CB8AC3E}">
        <p14:creationId xmlns:p14="http://schemas.microsoft.com/office/powerpoint/2010/main" val="420541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What Licenses Do You Need?</a:t>
            </a:r>
          </a:p>
        </p:txBody>
      </p:sp>
      <p:sp>
        <p:nvSpPr>
          <p:cNvPr id="2969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fld id="{7D0DBFC8-2FFD-438C-ABC7-F71DCFCDAE2C}" type="slidenum">
              <a:rPr lang="en-US" altLang="en-US" sz="1400">
                <a:solidFill>
                  <a:srgbClr val="FFFFFF"/>
                </a:solidFill>
              </a:rPr>
              <a:pPr/>
              <a:t>14</a:t>
            </a:fld>
            <a:endParaRPr lang="en-US" altLang="en-US" sz="1400">
              <a:solidFill>
                <a:srgbClr val="FFFFFF"/>
              </a:solidFill>
            </a:endParaRPr>
          </a:p>
        </p:txBody>
      </p:sp>
      <p:sp>
        <p:nvSpPr>
          <p:cNvPr id="27652" name="Rectangle 3"/>
          <p:cNvSpPr>
            <a:spLocks noChangeArrowheads="1"/>
          </p:cNvSpPr>
          <p:nvPr/>
        </p:nvSpPr>
        <p:spPr bwMode="auto">
          <a:xfrm>
            <a:off x="1905000" y="1600201"/>
            <a:ext cx="73914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pPr>
              <a:spcBef>
                <a:spcPts val="300"/>
              </a:spcBef>
              <a:spcAft>
                <a:spcPts val="300"/>
              </a:spcAft>
              <a:buClr>
                <a:srgbClr val="FFC000"/>
              </a:buClr>
              <a:buFont typeface="+mj-lt"/>
              <a:buAutoNum type="arabicPeriod"/>
              <a:defRPr/>
            </a:pPr>
            <a:r>
              <a:rPr lang="en-US" altLang="en-US" sz="2400" dirty="0"/>
              <a:t>File with WA Office of the Secretary of State </a:t>
            </a:r>
            <a:r>
              <a:rPr lang="en-US" altLang="en-US" dirty="0"/>
              <a:t>(for corporations, nonprofits, LLCs, and limited partnerships, $50 - $200)</a:t>
            </a:r>
          </a:p>
          <a:p>
            <a:pPr>
              <a:spcBef>
                <a:spcPts val="300"/>
              </a:spcBef>
              <a:spcAft>
                <a:spcPts val="300"/>
              </a:spcAft>
              <a:buClr>
                <a:srgbClr val="FFC000"/>
              </a:buClr>
              <a:buFont typeface="+mj-lt"/>
              <a:buAutoNum type="arabicPeriod"/>
              <a:defRPr/>
            </a:pPr>
            <a:r>
              <a:rPr lang="en-US" altLang="en-US" sz="2400" dirty="0"/>
              <a:t>Get WA State Business License </a:t>
            </a:r>
            <a:r>
              <a:rPr lang="en-US" altLang="en-US" dirty="0"/>
              <a:t>(WA Dept. of Revenue, $19 application fee, UBI number, renew annually if LLC or Corp.)</a:t>
            </a:r>
          </a:p>
          <a:p>
            <a:pPr>
              <a:spcBef>
                <a:spcPts val="300"/>
              </a:spcBef>
              <a:spcAft>
                <a:spcPts val="300"/>
              </a:spcAft>
              <a:buClr>
                <a:srgbClr val="FFC000"/>
              </a:buClr>
              <a:buFont typeface="+mj-lt"/>
              <a:buAutoNum type="arabicPeriod"/>
              <a:defRPr/>
            </a:pPr>
            <a:r>
              <a:rPr lang="en-US" altLang="en-US" sz="2400" dirty="0"/>
              <a:t>Get Specialty License, as needed </a:t>
            </a:r>
            <a:r>
              <a:rPr lang="en-US" altLang="en-US" dirty="0"/>
              <a:t>(WA Dept. of Revenue)</a:t>
            </a:r>
            <a:endParaRPr lang="en-US" altLang="en-US" sz="2400" dirty="0"/>
          </a:p>
          <a:p>
            <a:pPr>
              <a:spcBef>
                <a:spcPts val="300"/>
              </a:spcBef>
              <a:spcAft>
                <a:spcPts val="300"/>
              </a:spcAft>
              <a:buClr>
                <a:srgbClr val="FFC000"/>
              </a:buClr>
              <a:buFont typeface="+mj-lt"/>
              <a:buAutoNum type="arabicPeriod"/>
              <a:defRPr/>
            </a:pPr>
            <a:r>
              <a:rPr lang="en-US" altLang="en-US" sz="2400" dirty="0"/>
              <a:t>Get Seattle Business License Tax Certificate (</a:t>
            </a:r>
            <a:r>
              <a:rPr lang="en-US" altLang="en-US" dirty="0"/>
              <a:t>$110 annually/$55 for small business) </a:t>
            </a:r>
          </a:p>
          <a:p>
            <a:pPr>
              <a:spcBef>
                <a:spcPts val="300"/>
              </a:spcBef>
              <a:spcAft>
                <a:spcPts val="300"/>
              </a:spcAft>
              <a:buClr>
                <a:srgbClr val="FFC000"/>
              </a:buClr>
              <a:buFont typeface="+mj-lt"/>
              <a:buAutoNum type="arabicPeriod"/>
              <a:defRPr/>
            </a:pPr>
            <a:endParaRPr lang="en-US" altLang="en-US" dirty="0"/>
          </a:p>
          <a:p>
            <a:pPr marL="0" indent="0">
              <a:spcBef>
                <a:spcPts val="300"/>
              </a:spcBef>
              <a:spcAft>
                <a:spcPts val="300"/>
              </a:spcAft>
              <a:buClr>
                <a:srgbClr val="FFC000"/>
              </a:buClr>
              <a:defRPr/>
            </a:pPr>
            <a:endParaRPr lang="en-US" altLang="en-US" dirty="0"/>
          </a:p>
          <a:p>
            <a:pPr marL="285750" lvl="1" indent="0">
              <a:spcBef>
                <a:spcPts val="300"/>
              </a:spcBef>
              <a:spcAft>
                <a:spcPts val="300"/>
              </a:spcAft>
              <a:buClr>
                <a:srgbClr val="FFC000"/>
              </a:buClr>
              <a:defRPr/>
            </a:pPr>
            <a:endParaRPr lang="en-US" altLang="en-US" sz="2400" dirty="0"/>
          </a:p>
        </p:txBody>
      </p:sp>
    </p:spTree>
    <p:extLst>
      <p:ext uri="{BB962C8B-B14F-4D97-AF65-F5344CB8AC3E}">
        <p14:creationId xmlns:p14="http://schemas.microsoft.com/office/powerpoint/2010/main" val="4019599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a:t>Business Resources</a:t>
            </a:r>
            <a:endParaRPr lang="en-US" sz="3600" dirty="0"/>
          </a:p>
        </p:txBody>
      </p:sp>
      <p:sp>
        <p:nvSpPr>
          <p:cNvPr id="3072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fld id="{04C05E5A-E3D3-4EA8-81D7-FC04DE9A966F}" type="slidenum">
              <a:rPr lang="en-US" altLang="en-US" sz="1400">
                <a:solidFill>
                  <a:srgbClr val="FFFFFF"/>
                </a:solidFill>
              </a:rPr>
              <a:pPr/>
              <a:t>15</a:t>
            </a:fld>
            <a:endParaRPr lang="en-US" altLang="en-US" sz="1400">
              <a:solidFill>
                <a:srgbClr val="FFFFFF"/>
              </a:solidFill>
            </a:endParaRPr>
          </a:p>
        </p:txBody>
      </p:sp>
      <p:sp>
        <p:nvSpPr>
          <p:cNvPr id="30724" name="Rectangle 3"/>
          <p:cNvSpPr>
            <a:spLocks noChangeArrowheads="1"/>
          </p:cNvSpPr>
          <p:nvPr/>
        </p:nvSpPr>
        <p:spPr bwMode="auto">
          <a:xfrm>
            <a:off x="1905000" y="1600201"/>
            <a:ext cx="7391400"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pPr>
              <a:spcBef>
                <a:spcPts val="600"/>
              </a:spcBef>
              <a:spcAft>
                <a:spcPts val="600"/>
              </a:spcAft>
              <a:buClr>
                <a:srgbClr val="FFC000"/>
              </a:buClr>
              <a:buFont typeface="Arial" panose="020B0604020202020204" pitchFamily="34" charset="0"/>
              <a:buChar char="•"/>
            </a:pPr>
            <a:r>
              <a:rPr lang="en-US" altLang="en-US" sz="1800">
                <a:solidFill>
                  <a:schemeClr val="tx1"/>
                </a:solidFill>
              </a:rPr>
              <a:t>Seattle Public Library Business Section</a:t>
            </a:r>
          </a:p>
          <a:p>
            <a:pPr>
              <a:spcBef>
                <a:spcPts val="600"/>
              </a:spcBef>
              <a:spcAft>
                <a:spcPts val="600"/>
              </a:spcAft>
              <a:buClr>
                <a:srgbClr val="FFC000"/>
              </a:buClr>
              <a:buFont typeface="Arial" panose="020B0604020202020204" pitchFamily="34" charset="0"/>
              <a:buChar char="•"/>
            </a:pPr>
            <a:r>
              <a:rPr lang="en-US" altLang="en-US" sz="1800">
                <a:solidFill>
                  <a:schemeClr val="tx1"/>
                </a:solidFill>
              </a:rPr>
              <a:t>Seattle Office of Economic Development </a:t>
            </a:r>
          </a:p>
          <a:p>
            <a:pPr>
              <a:spcBef>
                <a:spcPts val="600"/>
              </a:spcBef>
              <a:spcAft>
                <a:spcPts val="600"/>
              </a:spcAft>
              <a:buClr>
                <a:srgbClr val="FFC000"/>
              </a:buClr>
              <a:buFont typeface="Arial" panose="020B0604020202020204" pitchFamily="34" charset="0"/>
              <a:buChar char="•"/>
            </a:pPr>
            <a:r>
              <a:rPr lang="en-US" altLang="en-US" sz="1800">
                <a:solidFill>
                  <a:schemeClr val="tx1"/>
                </a:solidFill>
              </a:rPr>
              <a:t>Small Business Administration (SBA)</a:t>
            </a:r>
          </a:p>
          <a:p>
            <a:pPr>
              <a:spcBef>
                <a:spcPts val="600"/>
              </a:spcBef>
              <a:spcAft>
                <a:spcPts val="600"/>
              </a:spcAft>
              <a:buClr>
                <a:srgbClr val="FFC000"/>
              </a:buClr>
              <a:buFont typeface="Arial" panose="020B0604020202020204" pitchFamily="34" charset="0"/>
              <a:buChar char="•"/>
            </a:pPr>
            <a:r>
              <a:rPr lang="en-US" altLang="en-US" sz="1800">
                <a:solidFill>
                  <a:schemeClr val="tx1"/>
                </a:solidFill>
              </a:rPr>
              <a:t>WA State Dept. of Revenue</a:t>
            </a:r>
          </a:p>
          <a:p>
            <a:pPr>
              <a:spcBef>
                <a:spcPts val="600"/>
              </a:spcBef>
              <a:spcAft>
                <a:spcPts val="600"/>
              </a:spcAft>
              <a:buClr>
                <a:srgbClr val="FFC000"/>
              </a:buClr>
              <a:buFont typeface="Arial" panose="020B0604020202020204" pitchFamily="34" charset="0"/>
              <a:buChar char="•"/>
            </a:pPr>
            <a:r>
              <a:rPr lang="en-US" altLang="en-US" sz="1800">
                <a:solidFill>
                  <a:schemeClr val="tx1"/>
                </a:solidFill>
              </a:rPr>
              <a:t>WA Business Hub:  http://business.wa.gov/</a:t>
            </a:r>
          </a:p>
          <a:p>
            <a:pPr>
              <a:spcBef>
                <a:spcPts val="600"/>
              </a:spcBef>
              <a:spcAft>
                <a:spcPts val="600"/>
              </a:spcAft>
              <a:buClr>
                <a:srgbClr val="FFC000"/>
              </a:buClr>
              <a:buFont typeface="Arial" panose="020B0604020202020204" pitchFamily="34" charset="0"/>
              <a:buChar char="•"/>
            </a:pPr>
            <a:r>
              <a:rPr lang="en-US" altLang="en-US" sz="1800">
                <a:solidFill>
                  <a:schemeClr val="tx1"/>
                </a:solidFill>
              </a:rPr>
              <a:t>Small Business Development Centers</a:t>
            </a:r>
          </a:p>
          <a:p>
            <a:pPr>
              <a:spcBef>
                <a:spcPts val="600"/>
              </a:spcBef>
              <a:spcAft>
                <a:spcPts val="600"/>
              </a:spcAft>
              <a:buClr>
                <a:srgbClr val="FFC000"/>
              </a:buClr>
              <a:buFont typeface="Arial" panose="020B0604020202020204" pitchFamily="34" charset="0"/>
              <a:buChar char="•"/>
            </a:pPr>
            <a:r>
              <a:rPr lang="en-US" altLang="en-US" sz="1800">
                <a:solidFill>
                  <a:schemeClr val="tx1"/>
                </a:solidFill>
              </a:rPr>
              <a:t>Women’s Business Centers</a:t>
            </a:r>
          </a:p>
          <a:p>
            <a:pPr>
              <a:spcBef>
                <a:spcPts val="600"/>
              </a:spcBef>
              <a:spcAft>
                <a:spcPts val="600"/>
              </a:spcAft>
              <a:buClr>
                <a:srgbClr val="FFC000"/>
              </a:buClr>
              <a:buFont typeface="Arial" panose="020B0604020202020204" pitchFamily="34" charset="0"/>
              <a:buChar char="•"/>
            </a:pPr>
            <a:r>
              <a:rPr lang="en-US" altLang="en-US" sz="1800">
                <a:solidFill>
                  <a:schemeClr val="tx1"/>
                </a:solidFill>
              </a:rPr>
              <a:t>SCORE mentors</a:t>
            </a:r>
          </a:p>
          <a:p>
            <a:pPr>
              <a:spcBef>
                <a:spcPts val="600"/>
              </a:spcBef>
              <a:spcAft>
                <a:spcPts val="600"/>
              </a:spcAft>
              <a:buClr>
                <a:srgbClr val="FFC000"/>
              </a:buClr>
              <a:buFont typeface="Arial" panose="020B0604020202020204" pitchFamily="34" charset="0"/>
              <a:buChar char="•"/>
            </a:pPr>
            <a:r>
              <a:rPr lang="en-US" altLang="en-US" sz="1800">
                <a:solidFill>
                  <a:schemeClr val="tx1"/>
                </a:solidFill>
              </a:rPr>
              <a:t>Veteran Business </a:t>
            </a:r>
            <a:r>
              <a:rPr lang="en-US" altLang="en-US">
                <a:solidFill>
                  <a:schemeClr val="tx1"/>
                </a:solidFill>
              </a:rPr>
              <a:t>Opportunity Centers</a:t>
            </a:r>
          </a:p>
          <a:p>
            <a:pPr>
              <a:buClr>
                <a:srgbClr val="FFC000"/>
              </a:buClr>
              <a:buFont typeface="Arial" panose="020B0604020202020204" pitchFamily="34" charset="0"/>
              <a:buChar char="•"/>
            </a:pPr>
            <a:endParaRPr lang="en-US" altLang="en-US" sz="2400"/>
          </a:p>
        </p:txBody>
      </p:sp>
    </p:spTree>
    <p:extLst>
      <p:ext uri="{BB962C8B-B14F-4D97-AF65-F5344CB8AC3E}">
        <p14:creationId xmlns:p14="http://schemas.microsoft.com/office/powerpoint/2010/main" val="1266175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Legal Structures – Factors to Consider</a:t>
            </a:r>
          </a:p>
        </p:txBody>
      </p:sp>
      <p:sp>
        <p:nvSpPr>
          <p:cNvPr id="286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fld id="{F0EF1C1E-E3B0-49D6-8762-44D82C426F9C}" type="slidenum">
              <a:rPr lang="en-US" altLang="en-US" sz="1400">
                <a:solidFill>
                  <a:srgbClr val="FFFFFF"/>
                </a:solidFill>
              </a:rPr>
              <a:pPr/>
              <a:t>16</a:t>
            </a:fld>
            <a:endParaRPr lang="en-US" altLang="en-US" sz="1400">
              <a:solidFill>
                <a:srgbClr val="FFFFFF"/>
              </a:solidFill>
            </a:endParaRPr>
          </a:p>
        </p:txBody>
      </p:sp>
      <p:sp>
        <p:nvSpPr>
          <p:cNvPr id="28676" name="Rectangle 3"/>
          <p:cNvSpPr>
            <a:spLocks noChangeArrowheads="1"/>
          </p:cNvSpPr>
          <p:nvPr/>
        </p:nvSpPr>
        <p:spPr bwMode="auto">
          <a:xfrm>
            <a:off x="1905000" y="1600201"/>
            <a:ext cx="83820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pPr>
              <a:spcAft>
                <a:spcPts val="600"/>
              </a:spcAft>
              <a:buClr>
                <a:srgbClr val="FFC000"/>
              </a:buClr>
              <a:buFont typeface="Arial" panose="020B0604020202020204" pitchFamily="34" charset="0"/>
              <a:buChar char="•"/>
            </a:pPr>
            <a:r>
              <a:rPr lang="en-US" altLang="en-US" sz="2400"/>
              <a:t>How much control do you want?</a:t>
            </a:r>
          </a:p>
          <a:p>
            <a:pPr>
              <a:spcAft>
                <a:spcPts val="600"/>
              </a:spcAft>
              <a:buClr>
                <a:srgbClr val="FFC000"/>
              </a:buClr>
              <a:buFont typeface="Arial" panose="020B0604020202020204" pitchFamily="34" charset="0"/>
              <a:buChar char="•"/>
            </a:pPr>
            <a:r>
              <a:rPr lang="en-US" altLang="en-US" sz="2400"/>
              <a:t>How much growth do you expect/want?</a:t>
            </a:r>
          </a:p>
          <a:p>
            <a:pPr>
              <a:spcAft>
                <a:spcPts val="600"/>
              </a:spcAft>
              <a:buClr>
                <a:srgbClr val="FFC000"/>
              </a:buClr>
              <a:buFont typeface="Arial" panose="020B0604020202020204" pitchFamily="34" charset="0"/>
              <a:buChar char="•"/>
            </a:pPr>
            <a:r>
              <a:rPr lang="en-US" altLang="en-US" sz="2400"/>
              <a:t>How much flexibility?</a:t>
            </a:r>
          </a:p>
          <a:p>
            <a:pPr>
              <a:spcAft>
                <a:spcPts val="600"/>
              </a:spcAft>
              <a:buClr>
                <a:srgbClr val="FFC000"/>
              </a:buClr>
              <a:buFont typeface="Arial" panose="020B0604020202020204" pitchFamily="34" charset="0"/>
              <a:buChar char="•"/>
            </a:pPr>
            <a:r>
              <a:rPr lang="en-US" altLang="en-US" sz="2400"/>
              <a:t>What’s your exit strategy, if any?</a:t>
            </a:r>
          </a:p>
          <a:p>
            <a:pPr>
              <a:spcAft>
                <a:spcPts val="600"/>
              </a:spcAft>
              <a:buClr>
                <a:srgbClr val="FFC000"/>
              </a:buClr>
              <a:buFont typeface="Arial" panose="020B0604020202020204" pitchFamily="34" charset="0"/>
              <a:buChar char="•"/>
            </a:pPr>
            <a:r>
              <a:rPr lang="en-US" altLang="en-US" sz="2400"/>
              <a:t>How much time &amp; money do you want to expend?</a:t>
            </a:r>
          </a:p>
          <a:p>
            <a:pPr>
              <a:spcAft>
                <a:spcPts val="600"/>
              </a:spcAft>
              <a:buClr>
                <a:srgbClr val="FFC000"/>
              </a:buClr>
              <a:buFont typeface="Arial" panose="020B0604020202020204" pitchFamily="34" charset="0"/>
              <a:buChar char="•"/>
            </a:pPr>
            <a:r>
              <a:rPr lang="en-US" altLang="en-US" sz="2400"/>
              <a:t>How much risk/liability are you willing to assume?</a:t>
            </a:r>
          </a:p>
          <a:p>
            <a:pPr>
              <a:spcAft>
                <a:spcPts val="600"/>
              </a:spcAft>
              <a:buClr>
                <a:srgbClr val="FFC000"/>
              </a:buClr>
              <a:buFont typeface="Arial" panose="020B0604020202020204" pitchFamily="34" charset="0"/>
              <a:buChar char="•"/>
            </a:pPr>
            <a:endParaRPr lang="en-US" altLang="en-US" sz="2400"/>
          </a:p>
          <a:p>
            <a:pPr>
              <a:buClr>
                <a:srgbClr val="FFC000"/>
              </a:buClr>
              <a:buFont typeface="Arial" panose="020B0604020202020204" pitchFamily="34" charset="0"/>
              <a:buChar char="•"/>
            </a:pPr>
            <a:endParaRPr lang="en-US" altLang="en-US" sz="2400"/>
          </a:p>
        </p:txBody>
      </p:sp>
    </p:spTree>
    <p:extLst>
      <p:ext uri="{BB962C8B-B14F-4D97-AF65-F5344CB8AC3E}">
        <p14:creationId xmlns:p14="http://schemas.microsoft.com/office/powerpoint/2010/main" val="4114356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037776" y="481024"/>
            <a:ext cx="8229600" cy="1143000"/>
          </a:xfrm>
          <a:prstGeom prst="rect">
            <a:avLst/>
          </a:prstGeom>
          <a:noFill/>
          <a:ln>
            <a:noFill/>
          </a:ln>
        </p:spPr>
        <p:txBody>
          <a:bodyPr lIns="91425" tIns="45700" rIns="91425" bIns="45700" anchor="ctr" anchorCtr="0">
            <a:noAutofit/>
          </a:bodyPr>
          <a:lstStyle/>
          <a:p>
            <a:pPr>
              <a:buSzPct val="25000"/>
            </a:pPr>
            <a:r>
              <a:rPr lang="en-US" dirty="0"/>
              <a:t>Business Model</a:t>
            </a:r>
          </a:p>
        </p:txBody>
      </p:sp>
      <p:sp>
        <p:nvSpPr>
          <p:cNvPr id="59" name="Shape 59"/>
          <p:cNvSpPr txBox="1">
            <a:spLocks noGrp="1"/>
          </p:cNvSpPr>
          <p:nvPr>
            <p:ph type="body" idx="1"/>
          </p:nvPr>
        </p:nvSpPr>
        <p:spPr>
          <a:xfrm>
            <a:off x="1037776" y="1856253"/>
            <a:ext cx="9722757" cy="4150847"/>
          </a:xfrm>
          <a:prstGeom prst="rect">
            <a:avLst/>
          </a:prstGeom>
          <a:noFill/>
          <a:ln>
            <a:noFill/>
          </a:ln>
        </p:spPr>
        <p:txBody>
          <a:bodyPr lIns="91425" tIns="45700" rIns="91425" bIns="45700" numCol="2" anchor="t" anchorCtr="0">
            <a:noAutofit/>
          </a:bodyPr>
          <a:lstStyle/>
          <a:p>
            <a:pPr marL="617220" lvl="0" indent="-342900">
              <a:lnSpc>
                <a:spcPct val="100000"/>
              </a:lnSpc>
              <a:spcBef>
                <a:spcPts val="1800"/>
              </a:spcBef>
              <a:buFont typeface="Wingdings" panose="05000000000000000000" pitchFamily="2" charset="2"/>
              <a:buChar char="ü"/>
            </a:pPr>
            <a:r>
              <a:rPr lang="en-US" sz="2000" dirty="0"/>
              <a:t>Describe how you will make money, in the short- and long-term.</a:t>
            </a:r>
          </a:p>
          <a:p>
            <a:pPr marL="617220" lvl="0" indent="-342900">
              <a:lnSpc>
                <a:spcPct val="100000"/>
              </a:lnSpc>
              <a:spcBef>
                <a:spcPts val="1800"/>
              </a:spcBef>
              <a:buFont typeface="Wingdings" panose="05000000000000000000" pitchFamily="2" charset="2"/>
              <a:buChar char="ü"/>
            </a:pPr>
            <a:r>
              <a:rPr lang="en-US" sz="2000" dirty="0"/>
              <a:t>Is your offering to business to consumer (B to C), business to business (B to B), or both?</a:t>
            </a:r>
          </a:p>
          <a:p>
            <a:pPr marL="617220" lvl="0" indent="-342900">
              <a:lnSpc>
                <a:spcPct val="100000"/>
              </a:lnSpc>
              <a:spcBef>
                <a:spcPts val="1800"/>
              </a:spcBef>
              <a:buFont typeface="Wingdings" panose="05000000000000000000" pitchFamily="2" charset="2"/>
              <a:buChar char="ü"/>
            </a:pPr>
            <a:r>
              <a:rPr lang="en-US" sz="2000" dirty="0"/>
              <a:t>What are your key revenue streams? </a:t>
            </a:r>
          </a:p>
          <a:p>
            <a:pPr marL="845820" lvl="1" indent="-342900">
              <a:lnSpc>
                <a:spcPct val="100000"/>
              </a:lnSpc>
              <a:spcBef>
                <a:spcPts val="1800"/>
              </a:spcBef>
              <a:buFont typeface="Wingdings" panose="05000000000000000000" pitchFamily="2" charset="2"/>
              <a:buChar char="ü"/>
            </a:pPr>
            <a:r>
              <a:rPr lang="en-US" sz="1800" dirty="0"/>
              <a:t>How viable and sustainable are these revenues? How have you tested this?</a:t>
            </a:r>
          </a:p>
          <a:p>
            <a:pPr marL="617220" lvl="0" indent="-342900">
              <a:lnSpc>
                <a:spcPct val="100000"/>
              </a:lnSpc>
              <a:spcBef>
                <a:spcPts val="1800"/>
              </a:spcBef>
              <a:buFont typeface="Wingdings" panose="05000000000000000000" pitchFamily="2" charset="2"/>
              <a:buChar char="ü"/>
            </a:pPr>
            <a:r>
              <a:rPr lang="en-US" sz="2000" dirty="0"/>
              <a:t>What’s your proposed pricing strategy?</a:t>
            </a:r>
          </a:p>
          <a:p>
            <a:pPr marL="617220" lvl="0" indent="-342900">
              <a:lnSpc>
                <a:spcPct val="100000"/>
              </a:lnSpc>
              <a:spcBef>
                <a:spcPts val="1800"/>
              </a:spcBef>
              <a:buFont typeface="Wingdings" panose="05000000000000000000" pitchFamily="2" charset="2"/>
              <a:buChar char="ü"/>
            </a:pPr>
            <a:r>
              <a:rPr lang="en-US" sz="2000" dirty="0"/>
              <a:t>What are your startup expenses and ongoing expenses?  What are the key drivers of your expenses?</a:t>
            </a:r>
          </a:p>
          <a:p>
            <a:pPr marL="617220" lvl="0" indent="-342900">
              <a:lnSpc>
                <a:spcPct val="100000"/>
              </a:lnSpc>
              <a:spcBef>
                <a:spcPts val="1800"/>
              </a:spcBef>
              <a:buFont typeface="Wingdings" panose="05000000000000000000" pitchFamily="2" charset="2"/>
              <a:buChar char="ü"/>
            </a:pPr>
            <a:r>
              <a:rPr lang="en-US" sz="2000" dirty="0"/>
              <a:t>What are your average revenues, expenses, and gross profits per client, product, store, </a:t>
            </a:r>
            <a:r>
              <a:rPr lang="en-US" sz="2000" dirty="0" err="1"/>
              <a:t>etc</a:t>
            </a:r>
            <a:r>
              <a:rPr lang="en-US" sz="2000" dirty="0"/>
              <a:t>?</a:t>
            </a:r>
          </a:p>
          <a:p>
            <a:pPr marL="617220" lvl="0" indent="-342900">
              <a:lnSpc>
                <a:spcPct val="100000"/>
              </a:lnSpc>
              <a:spcBef>
                <a:spcPts val="1800"/>
              </a:spcBef>
              <a:buFont typeface="Wingdings" panose="05000000000000000000" pitchFamily="2" charset="2"/>
              <a:buChar char="ü"/>
            </a:pPr>
            <a:r>
              <a:rPr lang="en-US" sz="2000" dirty="0"/>
              <a:t>How will you provide customer and partner support?</a:t>
            </a:r>
          </a:p>
        </p:txBody>
      </p:sp>
    </p:spTree>
    <p:extLst>
      <p:ext uri="{BB962C8B-B14F-4D97-AF65-F5344CB8AC3E}">
        <p14:creationId xmlns:p14="http://schemas.microsoft.com/office/powerpoint/2010/main" val="3077890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037776" y="392124"/>
            <a:ext cx="8229600" cy="1143000"/>
          </a:xfrm>
          <a:prstGeom prst="rect">
            <a:avLst/>
          </a:prstGeom>
          <a:noFill/>
          <a:ln>
            <a:noFill/>
          </a:ln>
        </p:spPr>
        <p:txBody>
          <a:bodyPr lIns="91425" tIns="45700" rIns="91425" bIns="45700" anchor="ctr" anchorCtr="0">
            <a:noAutofit/>
          </a:bodyPr>
          <a:lstStyle/>
          <a:p>
            <a:pPr>
              <a:buSzPct val="25000"/>
            </a:pPr>
            <a:r>
              <a:rPr lang="en-US" dirty="0"/>
              <a:t>Company Financials &amp; Funding</a:t>
            </a:r>
          </a:p>
        </p:txBody>
      </p:sp>
      <p:sp>
        <p:nvSpPr>
          <p:cNvPr id="59" name="Shape 59"/>
          <p:cNvSpPr txBox="1">
            <a:spLocks noGrp="1"/>
          </p:cNvSpPr>
          <p:nvPr>
            <p:ph type="body" idx="1"/>
          </p:nvPr>
        </p:nvSpPr>
        <p:spPr>
          <a:xfrm>
            <a:off x="256457" y="1763725"/>
            <a:ext cx="11507371" cy="3506776"/>
          </a:xfrm>
          <a:prstGeom prst="rect">
            <a:avLst/>
          </a:prstGeom>
          <a:noFill/>
          <a:ln>
            <a:noFill/>
          </a:ln>
        </p:spPr>
        <p:txBody>
          <a:bodyPr lIns="91425" tIns="45700" rIns="91425" bIns="45700" numCol="2" anchor="t" anchorCtr="0">
            <a:noAutofit/>
          </a:bodyPr>
          <a:lstStyle/>
          <a:p>
            <a:pPr marL="708660" lvl="0" indent="-342900">
              <a:lnSpc>
                <a:spcPct val="100000"/>
              </a:lnSpc>
              <a:spcBef>
                <a:spcPts val="1800"/>
              </a:spcBef>
              <a:buFont typeface="Wingdings" panose="05000000000000000000" pitchFamily="2" charset="2"/>
              <a:buChar char="ü"/>
            </a:pPr>
            <a:r>
              <a:rPr lang="en-US" sz="2000" dirty="0"/>
              <a:t>What are your 3-5 year financial projections for revenues, expenditures, and profit?  </a:t>
            </a:r>
          </a:p>
          <a:p>
            <a:pPr marL="708660" lvl="0" indent="-342900">
              <a:lnSpc>
                <a:spcPct val="100000"/>
              </a:lnSpc>
              <a:spcBef>
                <a:spcPts val="1800"/>
              </a:spcBef>
              <a:buFont typeface="Wingdings" panose="05000000000000000000" pitchFamily="2" charset="2"/>
              <a:buChar char="ü"/>
            </a:pPr>
            <a:r>
              <a:rPr lang="en-US" sz="2000" dirty="0"/>
              <a:t>What is your break-even level of revenues and when does it occur?</a:t>
            </a:r>
          </a:p>
          <a:p>
            <a:pPr marL="708660" lvl="0" indent="-342900">
              <a:lnSpc>
                <a:spcPct val="100000"/>
              </a:lnSpc>
              <a:spcBef>
                <a:spcPts val="1800"/>
              </a:spcBef>
              <a:buFont typeface="Wingdings" panose="05000000000000000000" pitchFamily="2" charset="2"/>
              <a:buChar char="ü"/>
            </a:pPr>
            <a:r>
              <a:rPr lang="en-US" sz="2000" dirty="0"/>
              <a:t>What are your key assumptions and how have you tested them?</a:t>
            </a:r>
          </a:p>
          <a:p>
            <a:pPr marL="708660" lvl="0" indent="-342900">
              <a:lnSpc>
                <a:spcPct val="100000"/>
              </a:lnSpc>
              <a:spcBef>
                <a:spcPts val="1800"/>
              </a:spcBef>
              <a:buFont typeface="Wingdings" panose="05000000000000000000" pitchFamily="2" charset="2"/>
              <a:buChar char="ü"/>
            </a:pPr>
            <a:r>
              <a:rPr lang="en-US" sz="2000" dirty="0"/>
              <a:t>What, if any startup funding have you had so far?  How have you used the funds?</a:t>
            </a:r>
          </a:p>
          <a:p>
            <a:pPr marL="708660" lvl="0" indent="-342900">
              <a:lnSpc>
                <a:spcPct val="100000"/>
              </a:lnSpc>
              <a:spcBef>
                <a:spcPts val="1800"/>
              </a:spcBef>
              <a:buFont typeface="Wingdings" panose="05000000000000000000" pitchFamily="2" charset="2"/>
              <a:buChar char="ü"/>
            </a:pPr>
            <a:r>
              <a:rPr lang="en-US" sz="2000" dirty="0"/>
              <a:t>What startup or other funding do you need going forward?  How much and what will you use it for?</a:t>
            </a:r>
          </a:p>
          <a:p>
            <a:pPr marL="708660" lvl="0" indent="-342900">
              <a:lnSpc>
                <a:spcPct val="100000"/>
              </a:lnSpc>
              <a:spcBef>
                <a:spcPts val="1800"/>
              </a:spcBef>
              <a:buFont typeface="Wingdings" panose="05000000000000000000" pitchFamily="2" charset="2"/>
              <a:buChar char="ü"/>
            </a:pPr>
            <a:r>
              <a:rPr lang="en-US" sz="2000" dirty="0"/>
              <a:t>How much outside funds do you want, if any, and how will you use them?  What will investors get in return, including equity ownership?</a:t>
            </a:r>
          </a:p>
        </p:txBody>
      </p:sp>
    </p:spTree>
    <p:extLst>
      <p:ext uri="{BB962C8B-B14F-4D97-AF65-F5344CB8AC3E}">
        <p14:creationId xmlns:p14="http://schemas.microsoft.com/office/powerpoint/2010/main" val="1928224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052707" y="455624"/>
            <a:ext cx="9742519" cy="1143000"/>
          </a:xfrm>
          <a:prstGeom prst="rect">
            <a:avLst/>
          </a:prstGeom>
          <a:noFill/>
          <a:ln>
            <a:noFill/>
          </a:ln>
        </p:spPr>
        <p:txBody>
          <a:bodyPr lIns="91425" tIns="45700" rIns="91425" bIns="45700" anchor="ctr" anchorCtr="0">
            <a:noAutofit/>
          </a:bodyPr>
          <a:lstStyle/>
          <a:p>
            <a:pPr>
              <a:buSzPct val="25000"/>
            </a:pPr>
            <a:r>
              <a:rPr lang="en-US" dirty="0"/>
              <a:t>Create a Compelling Financial Story</a:t>
            </a:r>
          </a:p>
        </p:txBody>
      </p:sp>
      <p:graphicFrame>
        <p:nvGraphicFramePr>
          <p:cNvPr id="2" name="Diagram 1"/>
          <p:cNvGraphicFramePr/>
          <p:nvPr/>
        </p:nvGraphicFramePr>
        <p:xfrm>
          <a:off x="722733" y="1470818"/>
          <a:ext cx="1040246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0801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low confidence">
            <a:extLst>
              <a:ext uri="{FF2B5EF4-FFF2-40B4-BE49-F238E27FC236}">
                <a16:creationId xmlns:a16="http://schemas.microsoft.com/office/drawing/2014/main" id="{085EEBD7-06EB-4972-BBE0-21E69A3F9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347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7565576" y="1744674"/>
            <a:ext cx="4207324" cy="1143000"/>
          </a:xfrm>
          <a:prstGeom prst="rect">
            <a:avLst/>
          </a:prstGeom>
          <a:noFill/>
          <a:ln>
            <a:noFill/>
          </a:ln>
        </p:spPr>
        <p:txBody>
          <a:bodyPr lIns="91425" tIns="45700" rIns="91425" bIns="45700" anchor="ctr" anchorCtr="0">
            <a:noAutofit/>
          </a:bodyPr>
          <a:lstStyle/>
          <a:p>
            <a:pPr>
              <a:buSzPct val="25000"/>
            </a:pPr>
            <a:r>
              <a:rPr lang="en-US" dirty="0"/>
              <a:t>Size Your Market</a:t>
            </a:r>
          </a:p>
        </p:txBody>
      </p:sp>
      <p:pic>
        <p:nvPicPr>
          <p:cNvPr id="3" name="Picture 2">
            <a:extLst>
              <a:ext uri="{FF2B5EF4-FFF2-40B4-BE49-F238E27FC236}">
                <a16:creationId xmlns:a16="http://schemas.microsoft.com/office/drawing/2014/main" id="{8CB92F7E-A123-4AF1-9EFB-1AE821AA2ED5}"/>
              </a:ext>
            </a:extLst>
          </p:cNvPr>
          <p:cNvPicPr>
            <a:picLocks noChangeAspect="1"/>
          </p:cNvPicPr>
          <p:nvPr/>
        </p:nvPicPr>
        <p:blipFill>
          <a:blip r:embed="rId3"/>
          <a:stretch>
            <a:fillRect/>
          </a:stretch>
        </p:blipFill>
        <p:spPr>
          <a:xfrm>
            <a:off x="232225" y="141512"/>
            <a:ext cx="6600375" cy="6600375"/>
          </a:xfrm>
          <a:prstGeom prst="rect">
            <a:avLst/>
          </a:prstGeom>
        </p:spPr>
      </p:pic>
      <p:grpSp>
        <p:nvGrpSpPr>
          <p:cNvPr id="4" name="Group 3"/>
          <p:cNvGrpSpPr/>
          <p:nvPr/>
        </p:nvGrpSpPr>
        <p:grpSpPr>
          <a:xfrm>
            <a:off x="9856949" y="10887"/>
            <a:ext cx="2217127" cy="1330276"/>
            <a:chOff x="2729136" y="677735"/>
            <a:chExt cx="2217127" cy="1330276"/>
          </a:xfrm>
        </p:grpSpPr>
        <p:sp>
          <p:nvSpPr>
            <p:cNvPr id="5" name="Rectangle 4"/>
            <p:cNvSpPr/>
            <p:nvPr/>
          </p:nvSpPr>
          <p:spPr>
            <a:xfrm>
              <a:off x="2729136" y="677735"/>
              <a:ext cx="2217127" cy="1330276"/>
            </a:xfrm>
            <a:prstGeom prst="rect">
              <a:avLst/>
            </a:prstGeom>
          </p:spPr>
          <p:style>
            <a:lnRef idx="2">
              <a:schemeClr val="lt1">
                <a:hueOff val="0"/>
                <a:satOff val="0"/>
                <a:lumOff val="0"/>
                <a:alphaOff val="0"/>
              </a:schemeClr>
            </a:lnRef>
            <a:fillRef idx="1">
              <a:schemeClr val="accent2">
                <a:hueOff val="196931"/>
                <a:satOff val="3687"/>
                <a:lumOff val="-224"/>
                <a:alphaOff val="0"/>
              </a:schemeClr>
            </a:fillRef>
            <a:effectRef idx="0">
              <a:schemeClr val="accent2">
                <a:hueOff val="196931"/>
                <a:satOff val="3687"/>
                <a:lumOff val="-224"/>
                <a:alphaOff val="0"/>
              </a:schemeClr>
            </a:effectRef>
            <a:fontRef idx="minor">
              <a:schemeClr val="lt1"/>
            </a:fontRef>
          </p:style>
        </p:sp>
        <p:sp>
          <p:nvSpPr>
            <p:cNvPr id="6" name="TextBox 5"/>
            <p:cNvSpPr txBox="1"/>
            <p:nvPr/>
          </p:nvSpPr>
          <p:spPr>
            <a:xfrm>
              <a:off x="2729136" y="677735"/>
              <a:ext cx="2217127" cy="13302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a:t>2 - Know and size your market</a:t>
              </a:r>
            </a:p>
          </p:txBody>
        </p:sp>
      </p:grpSp>
    </p:spTree>
    <p:extLst>
      <p:ext uri="{BB962C8B-B14F-4D97-AF65-F5344CB8AC3E}">
        <p14:creationId xmlns:p14="http://schemas.microsoft.com/office/powerpoint/2010/main" val="1468003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037776" y="150824"/>
            <a:ext cx="8229600" cy="1143000"/>
          </a:xfrm>
          <a:prstGeom prst="rect">
            <a:avLst/>
          </a:prstGeom>
          <a:noFill/>
          <a:ln>
            <a:noFill/>
          </a:ln>
        </p:spPr>
        <p:txBody>
          <a:bodyPr lIns="91425" tIns="45700" rIns="91425" bIns="45700" anchor="ctr" anchorCtr="0">
            <a:noAutofit/>
          </a:bodyPr>
          <a:lstStyle/>
          <a:p>
            <a:pPr>
              <a:buSzPct val="25000"/>
            </a:pPr>
            <a:r>
              <a:rPr lang="en-US" dirty="0"/>
              <a:t>Types of Revenue Models</a:t>
            </a:r>
          </a:p>
        </p:txBody>
      </p:sp>
      <p:sp>
        <p:nvSpPr>
          <p:cNvPr id="59" name="Shape 59"/>
          <p:cNvSpPr txBox="1">
            <a:spLocks noGrp="1"/>
          </p:cNvSpPr>
          <p:nvPr>
            <p:ph type="body" idx="1"/>
          </p:nvPr>
        </p:nvSpPr>
        <p:spPr>
          <a:xfrm>
            <a:off x="1037776" y="1458924"/>
            <a:ext cx="10849423" cy="4525963"/>
          </a:xfrm>
          <a:prstGeom prst="rect">
            <a:avLst/>
          </a:prstGeom>
          <a:noFill/>
          <a:ln>
            <a:noFill/>
          </a:ln>
        </p:spPr>
        <p:txBody>
          <a:bodyPr lIns="91425" tIns="45700" rIns="91425" bIns="45700" numCol="1" anchor="t" anchorCtr="0">
            <a:noAutofit/>
          </a:bodyPr>
          <a:lstStyle/>
          <a:p>
            <a:pPr marL="514350" indent="-514350">
              <a:lnSpc>
                <a:spcPct val="150000"/>
              </a:lnSpc>
              <a:spcBef>
                <a:spcPts val="0"/>
              </a:spcBef>
              <a:buFont typeface="+mj-lt"/>
              <a:buAutoNum type="arabicPeriod"/>
            </a:pPr>
            <a:r>
              <a:rPr lang="en-US" sz="2000" b="1" dirty="0"/>
              <a:t>Unit Sales </a:t>
            </a:r>
            <a:r>
              <a:rPr lang="en-US" sz="2000" dirty="0"/>
              <a:t>– Plum Restaurant</a:t>
            </a:r>
          </a:p>
          <a:p>
            <a:pPr marL="514350" indent="-514350">
              <a:lnSpc>
                <a:spcPct val="150000"/>
              </a:lnSpc>
              <a:spcBef>
                <a:spcPts val="0"/>
              </a:spcBef>
              <a:buFont typeface="+mj-lt"/>
              <a:buAutoNum type="arabicPeriod"/>
            </a:pPr>
            <a:r>
              <a:rPr lang="en-US" sz="2000" b="1" dirty="0"/>
              <a:t>Advertising</a:t>
            </a:r>
            <a:r>
              <a:rPr lang="en-US" sz="2000" dirty="0"/>
              <a:t> - Google</a:t>
            </a:r>
          </a:p>
          <a:p>
            <a:pPr marL="514350" indent="-514350">
              <a:lnSpc>
                <a:spcPct val="150000"/>
              </a:lnSpc>
              <a:spcBef>
                <a:spcPts val="0"/>
              </a:spcBef>
              <a:buFont typeface="+mj-lt"/>
              <a:buAutoNum type="arabicPeriod"/>
            </a:pPr>
            <a:r>
              <a:rPr lang="en-US" sz="2000" b="1" dirty="0"/>
              <a:t>Data</a:t>
            </a:r>
            <a:r>
              <a:rPr lang="en-US" sz="2000" dirty="0"/>
              <a:t> - Facebook</a:t>
            </a:r>
          </a:p>
          <a:p>
            <a:pPr marL="514350" indent="-514350">
              <a:lnSpc>
                <a:spcPct val="150000"/>
              </a:lnSpc>
              <a:spcBef>
                <a:spcPts val="0"/>
              </a:spcBef>
              <a:buFont typeface="+mj-lt"/>
              <a:buAutoNum type="arabicPeriod"/>
            </a:pPr>
            <a:r>
              <a:rPr lang="en-US" sz="2000" b="1" dirty="0"/>
              <a:t>Intermediation/Broker</a:t>
            </a:r>
            <a:r>
              <a:rPr lang="en-US" sz="2000" dirty="0"/>
              <a:t> – Real Estate</a:t>
            </a:r>
          </a:p>
          <a:p>
            <a:pPr marL="514350" indent="-514350">
              <a:lnSpc>
                <a:spcPct val="150000"/>
              </a:lnSpc>
              <a:spcBef>
                <a:spcPts val="0"/>
              </a:spcBef>
              <a:buFont typeface="+mj-lt"/>
              <a:buAutoNum type="arabicPeriod"/>
            </a:pPr>
            <a:r>
              <a:rPr lang="en-US" sz="2000" b="1" dirty="0"/>
              <a:t>Licensing</a:t>
            </a:r>
            <a:r>
              <a:rPr lang="en-US" sz="2000" dirty="0"/>
              <a:t> – </a:t>
            </a:r>
            <a:r>
              <a:rPr lang="en-US" sz="2000" dirty="0" err="1"/>
              <a:t>SalesForce</a:t>
            </a:r>
            <a:endParaRPr lang="en-US" sz="2000" dirty="0"/>
          </a:p>
          <a:p>
            <a:pPr marL="514350" indent="-514350">
              <a:lnSpc>
                <a:spcPct val="150000"/>
              </a:lnSpc>
              <a:spcBef>
                <a:spcPts val="0"/>
              </a:spcBef>
              <a:buFont typeface="+mj-lt"/>
              <a:buAutoNum type="arabicPeriod"/>
            </a:pPr>
            <a:r>
              <a:rPr lang="en-US" sz="2000" b="1" dirty="0"/>
              <a:t>Subscription</a:t>
            </a:r>
            <a:r>
              <a:rPr lang="en-US" sz="2000" dirty="0"/>
              <a:t> – News/Media</a:t>
            </a:r>
          </a:p>
          <a:p>
            <a:pPr marL="514350" indent="-514350">
              <a:lnSpc>
                <a:spcPct val="150000"/>
              </a:lnSpc>
              <a:spcBef>
                <a:spcPts val="0"/>
              </a:spcBef>
              <a:buFont typeface="+mj-lt"/>
              <a:buAutoNum type="arabicPeriod"/>
            </a:pPr>
            <a:r>
              <a:rPr lang="en-US" sz="2000" b="1" dirty="0"/>
              <a:t>Franchising</a:t>
            </a:r>
            <a:r>
              <a:rPr lang="en-US" sz="2000" dirty="0"/>
              <a:t> - McDonalds</a:t>
            </a:r>
          </a:p>
          <a:p>
            <a:pPr marL="514350" indent="-514350">
              <a:lnSpc>
                <a:spcPct val="150000"/>
              </a:lnSpc>
              <a:spcBef>
                <a:spcPts val="0"/>
              </a:spcBef>
              <a:buFont typeface="+mj-lt"/>
              <a:buAutoNum type="arabicPeriod"/>
            </a:pPr>
            <a:r>
              <a:rPr lang="en-US" sz="2000" b="1" dirty="0"/>
              <a:t>Professional Services </a:t>
            </a:r>
            <a:r>
              <a:rPr lang="en-US" sz="2000" dirty="0"/>
              <a:t>- Consulting</a:t>
            </a:r>
          </a:p>
          <a:p>
            <a:pPr marL="514350" indent="-514350">
              <a:lnSpc>
                <a:spcPct val="150000"/>
              </a:lnSpc>
              <a:spcBef>
                <a:spcPts val="0"/>
              </a:spcBef>
              <a:buFont typeface="+mj-lt"/>
              <a:buAutoNum type="arabicPeriod"/>
            </a:pPr>
            <a:r>
              <a:rPr lang="en-US" sz="2000" b="1" dirty="0"/>
              <a:t>Utility/Usage</a:t>
            </a:r>
            <a:r>
              <a:rPr lang="en-US" sz="2000" dirty="0"/>
              <a:t> – Rental Car</a:t>
            </a:r>
          </a:p>
          <a:p>
            <a:pPr marL="514350" indent="-514350">
              <a:lnSpc>
                <a:spcPct val="150000"/>
              </a:lnSpc>
              <a:spcBef>
                <a:spcPts val="0"/>
              </a:spcBef>
              <a:buFont typeface="+mj-lt"/>
              <a:buAutoNum type="arabicPeriod"/>
            </a:pPr>
            <a:r>
              <a:rPr lang="en-US" sz="2000" b="1" dirty="0"/>
              <a:t>Freemium</a:t>
            </a:r>
            <a:r>
              <a:rPr lang="en-US" sz="2000" dirty="0"/>
              <a:t> - LinkedIn</a:t>
            </a:r>
          </a:p>
        </p:txBody>
      </p:sp>
      <p:pic>
        <p:nvPicPr>
          <p:cNvPr id="3" name="Picture 2" descr="Happy Business Man Profit Vector Clipart image - Free stock photo - Public Domain photo - CC0 Imag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275" y="1878024"/>
            <a:ext cx="3886200" cy="3886200"/>
          </a:xfrm>
          <a:prstGeom prst="rect">
            <a:avLst/>
          </a:prstGeom>
        </p:spPr>
      </p:pic>
      <p:grpSp>
        <p:nvGrpSpPr>
          <p:cNvPr id="6" name="Group 5"/>
          <p:cNvGrpSpPr/>
          <p:nvPr/>
        </p:nvGrpSpPr>
        <p:grpSpPr>
          <a:xfrm>
            <a:off x="9847912" y="128648"/>
            <a:ext cx="2217127" cy="1330276"/>
            <a:chOff x="5456202" y="677735"/>
            <a:chExt cx="2217127" cy="1330276"/>
          </a:xfrm>
        </p:grpSpPr>
        <p:sp>
          <p:nvSpPr>
            <p:cNvPr id="7" name="Rectangle 6"/>
            <p:cNvSpPr/>
            <p:nvPr/>
          </p:nvSpPr>
          <p:spPr>
            <a:xfrm>
              <a:off x="5456202" y="677735"/>
              <a:ext cx="2217127" cy="1330276"/>
            </a:xfrm>
            <a:prstGeom prst="rect">
              <a:avLst/>
            </a:prstGeom>
          </p:spPr>
          <p:style>
            <a:lnRef idx="2">
              <a:schemeClr val="lt1">
                <a:hueOff val="0"/>
                <a:satOff val="0"/>
                <a:lumOff val="0"/>
                <a:alphaOff val="0"/>
              </a:schemeClr>
            </a:lnRef>
            <a:fillRef idx="1">
              <a:schemeClr val="accent2">
                <a:hueOff val="393862"/>
                <a:satOff val="7373"/>
                <a:lumOff val="-448"/>
                <a:alphaOff val="0"/>
              </a:schemeClr>
            </a:fillRef>
            <a:effectRef idx="0">
              <a:schemeClr val="accent2">
                <a:hueOff val="393862"/>
                <a:satOff val="7373"/>
                <a:lumOff val="-448"/>
                <a:alphaOff val="0"/>
              </a:schemeClr>
            </a:effectRef>
            <a:fontRef idx="minor">
              <a:schemeClr val="lt1"/>
            </a:fontRef>
          </p:style>
        </p:sp>
        <p:sp>
          <p:nvSpPr>
            <p:cNvPr id="8" name="TextBox 7"/>
            <p:cNvSpPr txBox="1"/>
            <p:nvPr/>
          </p:nvSpPr>
          <p:spPr>
            <a:xfrm>
              <a:off x="5456202" y="677735"/>
              <a:ext cx="2217127" cy="13302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a:t>3 - Select revenue model(s)</a:t>
              </a:r>
            </a:p>
          </p:txBody>
        </p:sp>
      </p:grpSp>
    </p:spTree>
    <p:extLst>
      <p:ext uri="{BB962C8B-B14F-4D97-AF65-F5344CB8AC3E}">
        <p14:creationId xmlns:p14="http://schemas.microsoft.com/office/powerpoint/2010/main" val="3049339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p:nvPr/>
        </p:nvSpPr>
        <p:spPr>
          <a:xfrm>
            <a:off x="-12125" y="926925"/>
            <a:ext cx="8942100" cy="5931000"/>
          </a:xfrm>
          <a:prstGeom prst="rect">
            <a:avLst/>
          </a:prstGeom>
          <a:solidFill>
            <a:srgbClr val="99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4" name="Shape 184"/>
          <p:cNvSpPr/>
          <p:nvPr/>
        </p:nvSpPr>
        <p:spPr>
          <a:xfrm>
            <a:off x="-13447" y="0"/>
            <a:ext cx="12192000" cy="931156"/>
          </a:xfrm>
          <a:prstGeom prst="rect">
            <a:avLst/>
          </a:prstGeom>
          <a:solidFill>
            <a:srgbClr val="761517"/>
          </a:solidFill>
          <a:ln>
            <a:noFill/>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85" name="Shape 185"/>
          <p:cNvSpPr txBox="1"/>
          <p:nvPr/>
        </p:nvSpPr>
        <p:spPr>
          <a:xfrm>
            <a:off x="127192" y="103250"/>
            <a:ext cx="11528276" cy="828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4400" dirty="0">
                <a:solidFill>
                  <a:schemeClr val="lt1"/>
                </a:solidFill>
                <a:latin typeface="Arial Black" panose="020B0A04020102020204" pitchFamily="34" charset="0"/>
                <a:ea typeface="Abril Fatface"/>
                <a:cs typeface="Abril Fatface"/>
                <a:sym typeface="Abril Fatface"/>
              </a:rPr>
              <a:t>Revenue Streams</a:t>
            </a:r>
            <a:r>
              <a:rPr lang="en-US" sz="4400" dirty="0">
                <a:solidFill>
                  <a:schemeClr val="lt1"/>
                </a:solidFill>
                <a:latin typeface="Arial Black" panose="020B0A04020102020204" pitchFamily="34" charset="0"/>
              </a:rPr>
              <a:t> - </a:t>
            </a:r>
            <a:r>
              <a:rPr lang="en-US" sz="4400" dirty="0" err="1">
                <a:solidFill>
                  <a:schemeClr val="lt1"/>
                </a:solidFill>
                <a:latin typeface="Arial Black" panose="020B0A04020102020204" pitchFamily="34" charset="0"/>
                <a:ea typeface="Roboto"/>
                <a:cs typeface="Roboto"/>
                <a:sym typeface="Roboto"/>
              </a:rPr>
              <a:t>BrewU</a:t>
            </a:r>
            <a:r>
              <a:rPr lang="en-US" sz="4400" dirty="0">
                <a:solidFill>
                  <a:schemeClr val="dk1"/>
                </a:solidFill>
                <a:latin typeface="Arial Black" panose="020B0A04020102020204" pitchFamily="34" charset="0"/>
                <a:ea typeface="Roboto"/>
                <a:cs typeface="Roboto"/>
                <a:sym typeface="Roboto"/>
              </a:rPr>
              <a:t> </a:t>
            </a:r>
          </a:p>
        </p:txBody>
      </p:sp>
      <p:sp>
        <p:nvSpPr>
          <p:cNvPr id="186" name="Shape 186"/>
          <p:cNvSpPr txBox="1"/>
          <p:nvPr/>
        </p:nvSpPr>
        <p:spPr>
          <a:xfrm>
            <a:off x="8883150" y="2630950"/>
            <a:ext cx="3428700" cy="2806200"/>
          </a:xfrm>
          <a:prstGeom prst="rect">
            <a:avLst/>
          </a:prstGeom>
          <a:noFill/>
          <a:ln>
            <a:noFill/>
          </a:ln>
        </p:spPr>
        <p:txBody>
          <a:bodyPr lIns="91425" tIns="91425" rIns="91425" bIns="91425" anchor="t" anchorCtr="0">
            <a:noAutofit/>
          </a:bodyPr>
          <a:lstStyle/>
          <a:p>
            <a:pPr lvl="0">
              <a:spcBef>
                <a:spcPts val="0"/>
              </a:spcBef>
              <a:buNone/>
            </a:pPr>
            <a:r>
              <a:rPr lang="en-US" sz="2400" dirty="0">
                <a:latin typeface="Tahoma" panose="020B0604030504040204" pitchFamily="34" charset="0"/>
                <a:ea typeface="Tahoma" panose="020B0604030504040204" pitchFamily="34" charset="0"/>
                <a:cs typeface="Tahoma" panose="020B0604030504040204" pitchFamily="34" charset="0"/>
                <a:sym typeface="Roboto"/>
              </a:rPr>
              <a:t>8 Gallon Class = $250</a:t>
            </a:r>
          </a:p>
          <a:p>
            <a:pPr lvl="0">
              <a:spcBef>
                <a:spcPts val="0"/>
              </a:spcBef>
              <a:buNone/>
            </a:pPr>
            <a:endParaRPr sz="2400" dirty="0">
              <a:latin typeface="Tahoma" panose="020B0604030504040204" pitchFamily="34" charset="0"/>
              <a:ea typeface="Tahoma" panose="020B0604030504040204" pitchFamily="34" charset="0"/>
              <a:cs typeface="Tahoma" panose="020B0604030504040204" pitchFamily="34" charset="0"/>
              <a:sym typeface="Roboto"/>
            </a:endParaRPr>
          </a:p>
          <a:p>
            <a:pPr lvl="0">
              <a:spcBef>
                <a:spcPts val="0"/>
              </a:spcBef>
              <a:buNone/>
            </a:pPr>
            <a:endParaRPr sz="2400" dirty="0">
              <a:latin typeface="Tahoma" panose="020B0604030504040204" pitchFamily="34" charset="0"/>
              <a:ea typeface="Tahoma" panose="020B0604030504040204" pitchFamily="34" charset="0"/>
              <a:cs typeface="Tahoma" panose="020B0604030504040204" pitchFamily="34" charset="0"/>
              <a:sym typeface="Roboto"/>
            </a:endParaRPr>
          </a:p>
          <a:p>
            <a:pPr lvl="0">
              <a:spcBef>
                <a:spcPts val="0"/>
              </a:spcBef>
              <a:buNone/>
            </a:pPr>
            <a:r>
              <a:rPr lang="en-US" sz="2400" dirty="0">
                <a:latin typeface="Tahoma" panose="020B0604030504040204" pitchFamily="34" charset="0"/>
                <a:ea typeface="Tahoma" panose="020B0604030504040204" pitchFamily="34" charset="0"/>
                <a:cs typeface="Tahoma" panose="020B0604030504040204" pitchFamily="34" charset="0"/>
                <a:sym typeface="Roboto"/>
              </a:rPr>
              <a:t>15 Gallon Class =$350</a:t>
            </a:r>
          </a:p>
          <a:p>
            <a:pPr lvl="0">
              <a:spcBef>
                <a:spcPts val="0"/>
              </a:spcBef>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187" name="Shape 187"/>
          <p:cNvSpPr txBox="1"/>
          <p:nvPr/>
        </p:nvSpPr>
        <p:spPr>
          <a:xfrm>
            <a:off x="9107100" y="1932625"/>
            <a:ext cx="2980800" cy="969300"/>
          </a:xfrm>
          <a:prstGeom prst="rect">
            <a:avLst/>
          </a:prstGeom>
          <a:noFill/>
          <a:ln>
            <a:noFill/>
          </a:ln>
        </p:spPr>
        <p:txBody>
          <a:bodyPr lIns="91425" tIns="91425" rIns="91425" bIns="91425" anchor="t" anchorCtr="0">
            <a:noAutofit/>
          </a:bodyPr>
          <a:lstStyle/>
          <a:p>
            <a:pPr lvl="0">
              <a:spcBef>
                <a:spcPts val="0"/>
              </a:spcBef>
              <a:buNone/>
            </a:pPr>
            <a:r>
              <a:rPr lang="en-US" sz="3000" dirty="0">
                <a:latin typeface="Tahoma" panose="020B0604030504040204" pitchFamily="34" charset="0"/>
                <a:ea typeface="Tahoma" panose="020B0604030504040204" pitchFamily="34" charset="0"/>
                <a:cs typeface="Tahoma" panose="020B0604030504040204" pitchFamily="34" charset="0"/>
                <a:sym typeface="Roboto"/>
              </a:rPr>
              <a:t>Price Per Class</a:t>
            </a:r>
          </a:p>
        </p:txBody>
      </p:sp>
      <p:pic>
        <p:nvPicPr>
          <p:cNvPr id="188" name="Shape 188"/>
          <p:cNvPicPr preferRelativeResize="0"/>
          <p:nvPr/>
        </p:nvPicPr>
        <p:blipFill>
          <a:blip r:embed="rId3">
            <a:alphaModFix/>
          </a:blip>
          <a:stretch>
            <a:fillRect/>
          </a:stretch>
        </p:blipFill>
        <p:spPr>
          <a:xfrm>
            <a:off x="220150" y="1301924"/>
            <a:ext cx="8453224" cy="5089574"/>
          </a:xfrm>
          <a:prstGeom prst="rect">
            <a:avLst/>
          </a:prstGeom>
          <a:noFill/>
          <a:ln>
            <a:noFill/>
          </a:ln>
        </p:spPr>
      </p:pic>
      <p:grpSp>
        <p:nvGrpSpPr>
          <p:cNvPr id="8" name="Group 7"/>
          <p:cNvGrpSpPr/>
          <p:nvPr/>
        </p:nvGrpSpPr>
        <p:grpSpPr>
          <a:xfrm>
            <a:off x="9870773" y="103250"/>
            <a:ext cx="2217127" cy="1330276"/>
            <a:chOff x="8183269" y="677735"/>
            <a:chExt cx="2217127" cy="1330276"/>
          </a:xfrm>
        </p:grpSpPr>
        <p:sp>
          <p:nvSpPr>
            <p:cNvPr id="9" name="Rectangle 8"/>
            <p:cNvSpPr/>
            <p:nvPr/>
          </p:nvSpPr>
          <p:spPr>
            <a:xfrm>
              <a:off x="8183269" y="677735"/>
              <a:ext cx="2217127" cy="1330276"/>
            </a:xfrm>
            <a:prstGeom prst="rect">
              <a:avLst/>
            </a:prstGeom>
          </p:spPr>
          <p:style>
            <a:lnRef idx="2">
              <a:schemeClr val="lt1">
                <a:hueOff val="0"/>
                <a:satOff val="0"/>
                <a:lumOff val="0"/>
                <a:alphaOff val="0"/>
              </a:schemeClr>
            </a:lnRef>
            <a:fillRef idx="1">
              <a:schemeClr val="accent2">
                <a:hueOff val="590793"/>
                <a:satOff val="11060"/>
                <a:lumOff val="-672"/>
                <a:alphaOff val="0"/>
              </a:schemeClr>
            </a:fillRef>
            <a:effectRef idx="0">
              <a:schemeClr val="accent2">
                <a:hueOff val="590793"/>
                <a:satOff val="11060"/>
                <a:lumOff val="-672"/>
                <a:alphaOff val="0"/>
              </a:schemeClr>
            </a:effectRef>
            <a:fontRef idx="minor">
              <a:schemeClr val="lt1"/>
            </a:fontRef>
          </p:style>
        </p:sp>
        <p:sp>
          <p:nvSpPr>
            <p:cNvPr id="10" name="TextBox 9"/>
            <p:cNvSpPr txBox="1"/>
            <p:nvPr/>
          </p:nvSpPr>
          <p:spPr>
            <a:xfrm>
              <a:off x="8183269" y="677735"/>
              <a:ext cx="2217127" cy="13302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a:t>4 - Estimate revenues</a:t>
              </a:r>
            </a:p>
          </p:txBody>
        </p:sp>
      </p:grpSp>
    </p:spTree>
    <p:extLst>
      <p:ext uri="{BB962C8B-B14F-4D97-AF65-F5344CB8AC3E}">
        <p14:creationId xmlns:p14="http://schemas.microsoft.com/office/powerpoint/2010/main" val="371658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p:nvPr/>
        </p:nvSpPr>
        <p:spPr>
          <a:xfrm>
            <a:off x="1114725" y="926925"/>
            <a:ext cx="10214400" cy="5931000"/>
          </a:xfrm>
          <a:prstGeom prst="rect">
            <a:avLst/>
          </a:prstGeom>
          <a:solidFill>
            <a:srgbClr val="999999"/>
          </a:solidFill>
          <a:ln>
            <a:noFill/>
          </a:ln>
        </p:spPr>
        <p:txBody>
          <a:bodyPr lIns="91425" tIns="91425" rIns="91425" bIns="91425" anchor="ctr" anchorCtr="0">
            <a:noAutofit/>
          </a:bodyPr>
          <a:lstStyle/>
          <a:p>
            <a:pPr lvl="0">
              <a:spcBef>
                <a:spcPts val="0"/>
              </a:spcBef>
              <a:buNone/>
            </a:pPr>
            <a:endParaRPr/>
          </a:p>
        </p:txBody>
      </p:sp>
      <p:sp>
        <p:nvSpPr>
          <p:cNvPr id="265" name="Shape 265"/>
          <p:cNvSpPr/>
          <p:nvPr/>
        </p:nvSpPr>
        <p:spPr>
          <a:xfrm>
            <a:off x="0" y="0"/>
            <a:ext cx="12192000" cy="931156"/>
          </a:xfrm>
          <a:prstGeom prst="rect">
            <a:avLst/>
          </a:prstGeom>
          <a:solidFill>
            <a:srgbClr val="F6CE2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66" name="Shape 266"/>
          <p:cNvSpPr txBox="1"/>
          <p:nvPr/>
        </p:nvSpPr>
        <p:spPr>
          <a:xfrm>
            <a:off x="127209" y="103241"/>
            <a:ext cx="6290523" cy="82791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4400" dirty="0">
                <a:solidFill>
                  <a:schemeClr val="tx1"/>
                </a:solidFill>
                <a:latin typeface="Arial Black" panose="020B0A04020102020204" pitchFamily="34" charset="0"/>
                <a:ea typeface="Abril Fatface"/>
                <a:cs typeface="Abril Fatface"/>
                <a:sym typeface="Abril Fatface"/>
              </a:rPr>
              <a:t>Revenue - </a:t>
            </a:r>
            <a:r>
              <a:rPr lang="en-US" sz="4400" dirty="0" err="1">
                <a:solidFill>
                  <a:schemeClr val="tx1"/>
                </a:solidFill>
                <a:latin typeface="Arial Black" panose="020B0A04020102020204" pitchFamily="34" charset="0"/>
                <a:ea typeface="Abril Fatface"/>
                <a:cs typeface="Abril Fatface"/>
                <a:sym typeface="Abril Fatface"/>
              </a:rPr>
              <a:t>BrewU</a:t>
            </a:r>
            <a:endParaRPr lang="en-US" sz="4400" dirty="0">
              <a:solidFill>
                <a:schemeClr val="tx1"/>
              </a:solidFill>
              <a:latin typeface="Arial Black" panose="020B0A04020102020204" pitchFamily="34" charset="0"/>
              <a:ea typeface="Abril Fatface"/>
              <a:cs typeface="Abril Fatface"/>
              <a:sym typeface="Abril Fatface"/>
            </a:endParaRPr>
          </a:p>
        </p:txBody>
      </p:sp>
      <p:pic>
        <p:nvPicPr>
          <p:cNvPr id="267" name="Shape 267"/>
          <p:cNvPicPr preferRelativeResize="0"/>
          <p:nvPr/>
        </p:nvPicPr>
        <p:blipFill>
          <a:blip r:embed="rId3">
            <a:alphaModFix/>
          </a:blip>
          <a:stretch>
            <a:fillRect/>
          </a:stretch>
        </p:blipFill>
        <p:spPr>
          <a:xfrm>
            <a:off x="1646375" y="1133937"/>
            <a:ext cx="9258600" cy="5516975"/>
          </a:xfrm>
          <a:prstGeom prst="rect">
            <a:avLst/>
          </a:prstGeom>
          <a:noFill/>
          <a:ln>
            <a:noFill/>
          </a:ln>
        </p:spPr>
      </p:pic>
      <p:grpSp>
        <p:nvGrpSpPr>
          <p:cNvPr id="6" name="Group 5"/>
          <p:cNvGrpSpPr/>
          <p:nvPr/>
        </p:nvGrpSpPr>
        <p:grpSpPr>
          <a:xfrm>
            <a:off x="9796411" y="103241"/>
            <a:ext cx="2217127" cy="1330276"/>
            <a:chOff x="8183269" y="677735"/>
            <a:chExt cx="2217127" cy="1330276"/>
          </a:xfrm>
        </p:grpSpPr>
        <p:sp>
          <p:nvSpPr>
            <p:cNvPr id="7" name="Rectangle 6"/>
            <p:cNvSpPr/>
            <p:nvPr/>
          </p:nvSpPr>
          <p:spPr>
            <a:xfrm>
              <a:off x="8183269" y="677735"/>
              <a:ext cx="2217127" cy="1330276"/>
            </a:xfrm>
            <a:prstGeom prst="rect">
              <a:avLst/>
            </a:prstGeom>
          </p:spPr>
          <p:style>
            <a:lnRef idx="2">
              <a:schemeClr val="lt1">
                <a:hueOff val="0"/>
                <a:satOff val="0"/>
                <a:lumOff val="0"/>
                <a:alphaOff val="0"/>
              </a:schemeClr>
            </a:lnRef>
            <a:fillRef idx="1">
              <a:schemeClr val="accent2">
                <a:hueOff val="590793"/>
                <a:satOff val="11060"/>
                <a:lumOff val="-672"/>
                <a:alphaOff val="0"/>
              </a:schemeClr>
            </a:fillRef>
            <a:effectRef idx="0">
              <a:schemeClr val="accent2">
                <a:hueOff val="590793"/>
                <a:satOff val="11060"/>
                <a:lumOff val="-672"/>
                <a:alphaOff val="0"/>
              </a:schemeClr>
            </a:effectRef>
            <a:fontRef idx="minor">
              <a:schemeClr val="lt1"/>
            </a:fontRef>
          </p:style>
        </p:sp>
        <p:sp>
          <p:nvSpPr>
            <p:cNvPr id="8" name="TextBox 7"/>
            <p:cNvSpPr txBox="1"/>
            <p:nvPr/>
          </p:nvSpPr>
          <p:spPr>
            <a:xfrm>
              <a:off x="8183269" y="677735"/>
              <a:ext cx="2217127" cy="13302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a:t>4 - Estimate revenues</a:t>
              </a:r>
            </a:p>
          </p:txBody>
        </p:sp>
      </p:grpSp>
    </p:spTree>
    <p:extLst>
      <p:ext uri="{BB962C8B-B14F-4D97-AF65-F5344CB8AC3E}">
        <p14:creationId xmlns:p14="http://schemas.microsoft.com/office/powerpoint/2010/main" val="239231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a:extLst>
              <a:ext uri="{FF2B5EF4-FFF2-40B4-BE49-F238E27FC236}">
                <a16:creationId xmlns:a16="http://schemas.microsoft.com/office/drawing/2014/main" id="{4E15C710-05D9-4D08-94DD-82FE12C6D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3" y="0"/>
            <a:ext cx="9638794" cy="6858000"/>
          </a:xfrm>
          <a:prstGeom prst="rect">
            <a:avLst/>
          </a:prstGeom>
        </p:spPr>
      </p:pic>
      <p:grpSp>
        <p:nvGrpSpPr>
          <p:cNvPr id="6" name="Group 5"/>
          <p:cNvGrpSpPr/>
          <p:nvPr/>
        </p:nvGrpSpPr>
        <p:grpSpPr>
          <a:xfrm>
            <a:off x="9820137" y="109562"/>
            <a:ext cx="2217127" cy="1330276"/>
            <a:chOff x="2729136" y="2517951"/>
            <a:chExt cx="2217127" cy="1330276"/>
          </a:xfrm>
        </p:grpSpPr>
        <p:sp>
          <p:nvSpPr>
            <p:cNvPr id="7" name="Rectangle 6"/>
            <p:cNvSpPr/>
            <p:nvPr/>
          </p:nvSpPr>
          <p:spPr>
            <a:xfrm>
              <a:off x="2729136" y="2517951"/>
              <a:ext cx="2217127" cy="1330276"/>
            </a:xfrm>
            <a:prstGeom prst="rect">
              <a:avLst/>
            </a:prstGeom>
          </p:spPr>
          <p:style>
            <a:lnRef idx="2">
              <a:schemeClr val="lt1">
                <a:hueOff val="0"/>
                <a:satOff val="0"/>
                <a:lumOff val="0"/>
                <a:alphaOff val="0"/>
              </a:schemeClr>
            </a:lnRef>
            <a:fillRef idx="1">
              <a:schemeClr val="accent2">
                <a:hueOff val="984655"/>
                <a:satOff val="18434"/>
                <a:lumOff val="-1121"/>
                <a:alphaOff val="0"/>
              </a:schemeClr>
            </a:fillRef>
            <a:effectRef idx="0">
              <a:schemeClr val="accent2">
                <a:hueOff val="984655"/>
                <a:satOff val="18434"/>
                <a:lumOff val="-1121"/>
                <a:alphaOff val="0"/>
              </a:schemeClr>
            </a:effectRef>
            <a:fontRef idx="minor">
              <a:schemeClr val="lt1"/>
            </a:fontRef>
          </p:style>
        </p:sp>
        <p:sp>
          <p:nvSpPr>
            <p:cNvPr id="8" name="TextBox 7"/>
            <p:cNvSpPr txBox="1"/>
            <p:nvPr/>
          </p:nvSpPr>
          <p:spPr>
            <a:xfrm>
              <a:off x="2729136" y="2517951"/>
              <a:ext cx="2217127" cy="13302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a:t>6 - Estimate ongoing operating expenses</a:t>
              </a:r>
            </a:p>
          </p:txBody>
        </p:sp>
      </p:grpSp>
    </p:spTree>
    <p:extLst>
      <p:ext uri="{BB962C8B-B14F-4D97-AF65-F5344CB8AC3E}">
        <p14:creationId xmlns:p14="http://schemas.microsoft.com/office/powerpoint/2010/main" val="4069898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92526" y="162659"/>
            <a:ext cx="6606949" cy="6647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gradFill>
                  <a:gsLst>
                    <a:gs pos="0">
                      <a:srgbClr val="285066"/>
                    </a:gs>
                    <a:gs pos="45000">
                      <a:srgbClr val="366C89"/>
                    </a:gs>
                    <a:gs pos="100000">
                      <a:srgbClr val="A06F9B"/>
                    </a:gs>
                  </a:gsLst>
                  <a:lin ang="0" scaled="1"/>
                </a:gradFill>
                <a:latin typeface="Segoe UI" panose="020B0502040204020203" pitchFamily="34" charset="0"/>
                <a:cs typeface="Segoe UI" panose="020B0502040204020203" pitchFamily="34" charset="0"/>
              </a:rPr>
              <a:t>PROJECTIONS </a:t>
            </a:r>
            <a:r>
              <a:rPr lang="en-US" sz="2000" b="1" dirty="0">
                <a:gradFill>
                  <a:gsLst>
                    <a:gs pos="0">
                      <a:srgbClr val="285066"/>
                    </a:gs>
                    <a:gs pos="45000">
                      <a:srgbClr val="366C89"/>
                    </a:gs>
                    <a:gs pos="100000">
                      <a:srgbClr val="A06F9B"/>
                    </a:gs>
                  </a:gsLst>
                  <a:lin ang="0" scaled="1"/>
                </a:gradFill>
                <a:latin typeface="Segoe UI" panose="020B0502040204020203" pitchFamily="34" charset="0"/>
                <a:cs typeface="Segoe UI" panose="020B0502040204020203" pitchFamily="34" charset="0"/>
              </a:rPr>
              <a:t>(000s)</a:t>
            </a:r>
          </a:p>
        </p:txBody>
      </p:sp>
      <p:graphicFrame>
        <p:nvGraphicFramePr>
          <p:cNvPr id="19" name="Table 18"/>
          <p:cNvGraphicFramePr>
            <a:graphicFrameLocks noGrp="1"/>
          </p:cNvGraphicFramePr>
          <p:nvPr/>
        </p:nvGraphicFramePr>
        <p:xfrm>
          <a:off x="1594338" y="827456"/>
          <a:ext cx="9073662" cy="6030545"/>
        </p:xfrm>
        <a:graphic>
          <a:graphicData uri="http://schemas.openxmlformats.org/drawingml/2006/table">
            <a:tbl>
              <a:tblPr firstRow="1" bandRow="1">
                <a:tableStyleId>{5C22544A-7EE6-4342-B048-85BDC9FD1C3A}</a:tableStyleId>
              </a:tblPr>
              <a:tblGrid>
                <a:gridCol w="3015342">
                  <a:extLst>
                    <a:ext uri="{9D8B030D-6E8A-4147-A177-3AD203B41FA5}">
                      <a16:colId xmlns:a16="http://schemas.microsoft.com/office/drawing/2014/main" val="20000"/>
                    </a:ext>
                  </a:extLst>
                </a:gridCol>
                <a:gridCol w="1388413">
                  <a:extLst>
                    <a:ext uri="{9D8B030D-6E8A-4147-A177-3AD203B41FA5}">
                      <a16:colId xmlns:a16="http://schemas.microsoft.com/office/drawing/2014/main" val="20001"/>
                    </a:ext>
                  </a:extLst>
                </a:gridCol>
                <a:gridCol w="1223995">
                  <a:extLst>
                    <a:ext uri="{9D8B030D-6E8A-4147-A177-3AD203B41FA5}">
                      <a16:colId xmlns:a16="http://schemas.microsoft.com/office/drawing/2014/main" val="20002"/>
                    </a:ext>
                  </a:extLst>
                </a:gridCol>
                <a:gridCol w="1077846">
                  <a:extLst>
                    <a:ext uri="{9D8B030D-6E8A-4147-A177-3AD203B41FA5}">
                      <a16:colId xmlns:a16="http://schemas.microsoft.com/office/drawing/2014/main" val="20003"/>
                    </a:ext>
                  </a:extLst>
                </a:gridCol>
                <a:gridCol w="1059578">
                  <a:extLst>
                    <a:ext uri="{9D8B030D-6E8A-4147-A177-3AD203B41FA5}">
                      <a16:colId xmlns:a16="http://schemas.microsoft.com/office/drawing/2014/main" val="20004"/>
                    </a:ext>
                  </a:extLst>
                </a:gridCol>
                <a:gridCol w="1308488">
                  <a:extLst>
                    <a:ext uri="{9D8B030D-6E8A-4147-A177-3AD203B41FA5}">
                      <a16:colId xmlns:a16="http://schemas.microsoft.com/office/drawing/2014/main" val="20005"/>
                    </a:ext>
                  </a:extLst>
                </a:gridCol>
              </a:tblGrid>
              <a:tr h="775306">
                <a:tc gridSpan="6">
                  <a:txBody>
                    <a:bodyPr/>
                    <a:lstStyle/>
                    <a:p>
                      <a:pPr algn="ctr">
                        <a:lnSpc>
                          <a:spcPct val="150000"/>
                        </a:lnSpc>
                      </a:pPr>
                      <a:endParaRPr lang="en-US" sz="2200" b="0" dirty="0">
                        <a:latin typeface="Century Gothic" panose="020B0502020202020204" pitchFamily="34" charset="0"/>
                      </a:endParaRPr>
                    </a:p>
                  </a:txBody>
                  <a:tcPr marL="62474" marR="62474" marT="31237" marB="31237" anchor="ctr">
                    <a:lnB w="38100" cmpd="sng">
                      <a:noFill/>
                    </a:lnB>
                    <a:gradFill>
                      <a:gsLst>
                        <a:gs pos="0">
                          <a:srgbClr val="295268"/>
                        </a:gs>
                        <a:gs pos="54000">
                          <a:srgbClr val="366C89"/>
                        </a:gs>
                        <a:gs pos="100000">
                          <a:srgbClr val="A06F9B"/>
                        </a:gs>
                      </a:gsLst>
                      <a:lin ang="0" scaled="1"/>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0166">
                <a:tc>
                  <a:txBody>
                    <a:bodyPr/>
                    <a:lstStyle/>
                    <a:p>
                      <a:pPr marL="457200" marR="0" lvl="1" indent="0" algn="ctr" defTabSz="914400" rtl="0" eaLnBrk="1" fontAlgn="auto" latinLnBrk="0" hangingPunct="1">
                        <a:lnSpc>
                          <a:spcPct val="150000"/>
                        </a:lnSpc>
                        <a:spcBef>
                          <a:spcPts val="0"/>
                        </a:spcBef>
                        <a:spcAft>
                          <a:spcPts val="0"/>
                        </a:spcAft>
                        <a:buClrTx/>
                        <a:buSzTx/>
                        <a:buFontTx/>
                        <a:buNone/>
                        <a:tabLst/>
                        <a:defRPr/>
                      </a:pPr>
                      <a:endParaRPr lang="en-US" sz="1300" b="0" i="0" dirty="0">
                        <a:solidFill>
                          <a:srgbClr val="295268"/>
                        </a:solidFill>
                        <a:latin typeface="Century Gothic" charset="0"/>
                        <a:ea typeface="Century Gothic" charset="0"/>
                        <a:cs typeface="Century Gothic" charset="0"/>
                      </a:endParaRPr>
                    </a:p>
                    <a:p>
                      <a:pPr marL="457200" marR="0" lvl="1" indent="0" algn="ctr" defTabSz="914400" rtl="0" eaLnBrk="1" fontAlgn="auto" latinLnBrk="0" hangingPunct="1">
                        <a:lnSpc>
                          <a:spcPct val="150000"/>
                        </a:lnSpc>
                        <a:spcBef>
                          <a:spcPts val="0"/>
                        </a:spcBef>
                        <a:spcAft>
                          <a:spcPts val="0"/>
                        </a:spcAft>
                        <a:buClrTx/>
                        <a:buSzTx/>
                        <a:buFontTx/>
                        <a:buNone/>
                        <a:tabLst/>
                        <a:defRPr/>
                      </a:pPr>
                      <a:endParaRPr lang="en-US" sz="1300" b="0" i="0" dirty="0">
                        <a:solidFill>
                          <a:srgbClr val="295268"/>
                        </a:solidFill>
                        <a:latin typeface="Century Gothic" charset="0"/>
                        <a:ea typeface="Century Gothic" charset="0"/>
                        <a:cs typeface="Century Gothic" charset="0"/>
                      </a:endParaRPr>
                    </a:p>
                  </a:txBody>
                  <a:tcPr marL="62474" marR="62474" marT="31237" marB="31237"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900" b="1" dirty="0">
                          <a:solidFill>
                            <a:srgbClr val="295268"/>
                          </a:solidFill>
                          <a:latin typeface="Century Gothic" panose="020B0502020202020204" pitchFamily="34" charset="0"/>
                        </a:rPr>
                        <a:t>2018</a:t>
                      </a:r>
                    </a:p>
                  </a:txBody>
                  <a:tcPr marL="62474" marR="62474" marT="31237" marB="31237"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900" b="1" kern="1200" dirty="0">
                          <a:solidFill>
                            <a:srgbClr val="295268"/>
                          </a:solidFill>
                          <a:latin typeface="Century Gothic" panose="020B0502020202020204" pitchFamily="34" charset="0"/>
                          <a:ea typeface="+mn-ea"/>
                          <a:cs typeface="+mn-cs"/>
                        </a:rPr>
                        <a:t>2019</a:t>
                      </a:r>
                    </a:p>
                  </a:txBody>
                  <a:tcPr marL="62474" marR="62474" marT="31237" marB="31237"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900" b="1" kern="1200" dirty="0">
                          <a:solidFill>
                            <a:srgbClr val="295268"/>
                          </a:solidFill>
                          <a:latin typeface="Century Gothic" panose="020B0502020202020204" pitchFamily="34" charset="0"/>
                          <a:ea typeface="+mn-ea"/>
                          <a:cs typeface="+mn-cs"/>
                        </a:rPr>
                        <a:t>2020</a:t>
                      </a:r>
                    </a:p>
                  </a:txBody>
                  <a:tcPr marL="62474" marR="62474" marT="31237" marB="31237"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900" b="1" dirty="0">
                          <a:solidFill>
                            <a:srgbClr val="295268"/>
                          </a:solidFill>
                          <a:latin typeface="Century Gothic" panose="020B0502020202020204" pitchFamily="34" charset="0"/>
                        </a:rPr>
                        <a:t>2021</a:t>
                      </a:r>
                    </a:p>
                  </a:txBody>
                  <a:tcPr marL="62474" marR="62474" marT="31237" marB="31237"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900" b="1" dirty="0">
                          <a:solidFill>
                            <a:srgbClr val="295268"/>
                          </a:solidFill>
                          <a:latin typeface="Century Gothic" panose="020B0502020202020204" pitchFamily="34" charset="0"/>
                        </a:rPr>
                        <a:t>2022</a:t>
                      </a:r>
                    </a:p>
                  </a:txBody>
                  <a:tcPr marL="62474" marR="62474" marT="31237" marB="31237"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03404">
                <a:tc>
                  <a:txBody>
                    <a:bodyPr/>
                    <a:lstStyle/>
                    <a:p>
                      <a:pPr algn="l">
                        <a:lnSpc>
                          <a:spcPct val="100000"/>
                        </a:lnSpc>
                      </a:pPr>
                      <a:r>
                        <a:rPr lang="en-US" sz="1700" b="1" dirty="0">
                          <a:solidFill>
                            <a:srgbClr val="295268"/>
                          </a:solidFill>
                          <a:latin typeface="Century Gothic" panose="020B0502020202020204" pitchFamily="34" charset="0"/>
                        </a:rPr>
                        <a:t>TOTAL REVENUE</a:t>
                      </a:r>
                      <a:endParaRPr lang="en-US" sz="1700" b="1" dirty="0">
                        <a:solidFill>
                          <a:srgbClr val="295268"/>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0000"/>
                        </a:lnSpc>
                      </a:pPr>
                      <a:r>
                        <a:rPr lang="en-US" sz="1700" b="1" dirty="0">
                          <a:solidFill>
                            <a:srgbClr val="295268"/>
                          </a:solidFill>
                          <a:latin typeface="Century Gothic" panose="020B0502020202020204" pitchFamily="34" charset="0"/>
                        </a:rPr>
                        <a:t>$88</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0000"/>
                        </a:lnSpc>
                      </a:pPr>
                      <a:r>
                        <a:rPr lang="en-US" sz="1700" b="1" dirty="0">
                          <a:solidFill>
                            <a:srgbClr val="295268"/>
                          </a:solidFill>
                          <a:latin typeface="Century Gothic" panose="020B0502020202020204" pitchFamily="34" charset="0"/>
                        </a:rPr>
                        <a:t>$1,374</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0000"/>
                        </a:lnSpc>
                      </a:pPr>
                      <a:r>
                        <a:rPr lang="en-US" sz="1700" b="1" dirty="0">
                          <a:solidFill>
                            <a:srgbClr val="295268"/>
                          </a:solidFill>
                          <a:latin typeface="Century Gothic" panose="020B0502020202020204" pitchFamily="34" charset="0"/>
                        </a:rPr>
                        <a:t>$3,830</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0000"/>
                        </a:lnSpc>
                      </a:pPr>
                      <a:r>
                        <a:rPr lang="en-US" sz="1700" b="1" dirty="0">
                          <a:solidFill>
                            <a:srgbClr val="295268"/>
                          </a:solidFill>
                          <a:latin typeface="Century Gothic" panose="020B0502020202020204" pitchFamily="34" charset="0"/>
                        </a:rPr>
                        <a:t>$12,026</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0000"/>
                        </a:lnSpc>
                      </a:pPr>
                      <a:r>
                        <a:rPr lang="en-US" sz="1700" b="1" dirty="0">
                          <a:solidFill>
                            <a:srgbClr val="295268"/>
                          </a:solidFill>
                          <a:latin typeface="Century Gothic" panose="020B0502020202020204" pitchFamily="34" charset="0"/>
                        </a:rPr>
                        <a:t>$17,200</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64359">
                <a:tc>
                  <a:txBody>
                    <a:bodyPr/>
                    <a:lstStyle/>
                    <a:p>
                      <a:pPr lvl="1" algn="l">
                        <a:lnSpc>
                          <a:spcPct val="100000"/>
                        </a:lnSpc>
                      </a:pPr>
                      <a:r>
                        <a:rPr lang="en-US" sz="1700" b="0" i="0" dirty="0">
                          <a:solidFill>
                            <a:srgbClr val="295268"/>
                          </a:solidFill>
                          <a:latin typeface="Century Gothic" charset="0"/>
                          <a:ea typeface="Century Gothic" charset="0"/>
                          <a:cs typeface="Century Gothic" charset="0"/>
                        </a:rPr>
                        <a:t>MARKETING</a:t>
                      </a:r>
                      <a:r>
                        <a:rPr lang="en-US" sz="1700" b="0" i="0" baseline="0" dirty="0">
                          <a:solidFill>
                            <a:srgbClr val="295268"/>
                          </a:solidFill>
                          <a:latin typeface="Century Gothic" charset="0"/>
                          <a:ea typeface="Century Gothic" charset="0"/>
                          <a:cs typeface="Century Gothic" charset="0"/>
                        </a:rPr>
                        <a:t> &amp; TECHNOLOGY</a:t>
                      </a:r>
                      <a:endParaRPr lang="en-US" sz="1700" b="0" i="0" dirty="0">
                        <a:solidFill>
                          <a:srgbClr val="295268"/>
                        </a:solidFill>
                        <a:latin typeface="Century Gothic" charset="0"/>
                        <a:ea typeface="Century Gothic" charset="0"/>
                        <a:cs typeface="Century Gothic"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0000"/>
                        </a:lnSpc>
                      </a:pPr>
                      <a:r>
                        <a:rPr lang="en-US" sz="1700" b="0" i="0" dirty="0">
                          <a:solidFill>
                            <a:srgbClr val="295268"/>
                          </a:solidFill>
                          <a:latin typeface="Century Gothic" charset="0"/>
                          <a:ea typeface="Century Gothic" charset="0"/>
                          <a:cs typeface="Century Gothic" charset="0"/>
                        </a:rPr>
                        <a:t>$259</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0000"/>
                        </a:lnSpc>
                      </a:pPr>
                      <a:r>
                        <a:rPr lang="en-US" sz="1700" b="0" i="0" dirty="0">
                          <a:solidFill>
                            <a:srgbClr val="295268"/>
                          </a:solidFill>
                          <a:latin typeface="Century Gothic" charset="0"/>
                          <a:ea typeface="Century Gothic" charset="0"/>
                          <a:cs typeface="Century Gothic" charset="0"/>
                        </a:rPr>
                        <a:t>$375</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0000"/>
                        </a:lnSpc>
                      </a:pPr>
                      <a:r>
                        <a:rPr lang="en-US" sz="1700" b="0" i="0" dirty="0">
                          <a:solidFill>
                            <a:srgbClr val="295268"/>
                          </a:solidFill>
                          <a:latin typeface="Century Gothic" charset="0"/>
                          <a:ea typeface="Century Gothic" charset="0"/>
                          <a:cs typeface="Century Gothic" charset="0"/>
                        </a:rPr>
                        <a:t>$1,153</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0000"/>
                        </a:lnSpc>
                      </a:pPr>
                      <a:r>
                        <a:rPr lang="en-US" sz="1700" b="0" i="0" dirty="0">
                          <a:solidFill>
                            <a:srgbClr val="295268"/>
                          </a:solidFill>
                          <a:latin typeface="Century Gothic" charset="0"/>
                          <a:ea typeface="Century Gothic" charset="0"/>
                          <a:cs typeface="Century Gothic" charset="0"/>
                        </a:rPr>
                        <a:t>$1,804</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0000"/>
                        </a:lnSpc>
                      </a:pPr>
                      <a:r>
                        <a:rPr lang="en-US" sz="1700" b="0" i="0" dirty="0">
                          <a:solidFill>
                            <a:srgbClr val="295268"/>
                          </a:solidFill>
                          <a:latin typeface="Century Gothic" charset="0"/>
                          <a:ea typeface="Century Gothic" charset="0"/>
                          <a:cs typeface="Century Gothic" charset="0"/>
                        </a:rPr>
                        <a:t>$2,580</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64359">
                <a:tc>
                  <a:txBody>
                    <a:bodyPr/>
                    <a:lstStyle/>
                    <a:p>
                      <a:pPr lvl="1" algn="l">
                        <a:lnSpc>
                          <a:spcPct val="100000"/>
                        </a:lnSpc>
                      </a:pPr>
                      <a:r>
                        <a:rPr lang="en-US" sz="1700" b="0" i="0" dirty="0">
                          <a:solidFill>
                            <a:srgbClr val="295268"/>
                          </a:solidFill>
                          <a:latin typeface="Century Gothic" charset="0"/>
                          <a:ea typeface="Century Gothic" charset="0"/>
                          <a:cs typeface="Century Gothic" charset="0"/>
                        </a:rPr>
                        <a:t>COGS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0000"/>
                        </a:lnSpc>
                      </a:pPr>
                      <a:r>
                        <a:rPr lang="en-US" sz="1700" b="0" i="0" dirty="0">
                          <a:solidFill>
                            <a:srgbClr val="295268"/>
                          </a:solidFill>
                          <a:latin typeface="Century Gothic" charset="0"/>
                          <a:ea typeface="Century Gothic" charset="0"/>
                          <a:cs typeface="Century Gothic" charset="0"/>
                        </a:rPr>
                        <a:t>$201</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0000"/>
                        </a:lnSpc>
                      </a:pPr>
                      <a:r>
                        <a:rPr lang="en-US" sz="1700" b="0" i="0" dirty="0">
                          <a:solidFill>
                            <a:srgbClr val="295268"/>
                          </a:solidFill>
                          <a:latin typeface="Century Gothic" charset="0"/>
                          <a:ea typeface="Century Gothic" charset="0"/>
                          <a:cs typeface="Century Gothic" charset="0"/>
                        </a:rPr>
                        <a:t>$1,289</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0000"/>
                        </a:lnSpc>
                      </a:pPr>
                      <a:r>
                        <a:rPr lang="en-US" sz="1700" b="0" i="0" dirty="0">
                          <a:solidFill>
                            <a:srgbClr val="295268"/>
                          </a:solidFill>
                          <a:latin typeface="Century Gothic" charset="0"/>
                          <a:ea typeface="Century Gothic" charset="0"/>
                          <a:cs typeface="Century Gothic" charset="0"/>
                        </a:rPr>
                        <a:t>$1,959</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0000"/>
                        </a:lnSpc>
                      </a:pPr>
                      <a:r>
                        <a:rPr lang="en-US" sz="1700" b="0" i="0" dirty="0">
                          <a:solidFill>
                            <a:srgbClr val="295268"/>
                          </a:solidFill>
                          <a:latin typeface="Century Gothic" charset="0"/>
                          <a:ea typeface="Century Gothic" charset="0"/>
                          <a:cs typeface="Century Gothic" charset="0"/>
                        </a:rPr>
                        <a:t>$5,908</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0000"/>
                        </a:lnSpc>
                      </a:pPr>
                      <a:r>
                        <a:rPr lang="en-US" sz="1700" b="0" i="0" dirty="0">
                          <a:solidFill>
                            <a:srgbClr val="295268"/>
                          </a:solidFill>
                          <a:latin typeface="Century Gothic" charset="0"/>
                          <a:ea typeface="Century Gothic" charset="0"/>
                          <a:cs typeface="Century Gothic" charset="0"/>
                        </a:rPr>
                        <a:t>$6,022</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64359">
                <a:tc>
                  <a:txBody>
                    <a:bodyPr/>
                    <a:lstStyle/>
                    <a:p>
                      <a:pPr algn="l">
                        <a:lnSpc>
                          <a:spcPct val="100000"/>
                        </a:lnSpc>
                      </a:pPr>
                      <a:r>
                        <a:rPr lang="en-US" sz="1700" b="1" i="0" dirty="0">
                          <a:solidFill>
                            <a:srgbClr val="295268"/>
                          </a:solidFill>
                          <a:latin typeface="Century Gothic" charset="0"/>
                          <a:ea typeface="Century Gothic" charset="0"/>
                          <a:cs typeface="Century Gothic" charset="0"/>
                        </a:rPr>
                        <a:t>TOTAL EXPENSES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0000"/>
                        </a:lnSpc>
                      </a:pPr>
                      <a:r>
                        <a:rPr lang="en-US" sz="1700" b="0" i="0" dirty="0">
                          <a:solidFill>
                            <a:srgbClr val="295268"/>
                          </a:solidFill>
                          <a:latin typeface="Century Gothic" charset="0"/>
                          <a:ea typeface="Century Gothic" charset="0"/>
                          <a:cs typeface="Century Gothic" charset="0"/>
                        </a:rPr>
                        <a:t>$460</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0000"/>
                        </a:lnSpc>
                      </a:pPr>
                      <a:r>
                        <a:rPr lang="en-US" sz="1700" b="0" i="0" dirty="0">
                          <a:solidFill>
                            <a:srgbClr val="295268"/>
                          </a:solidFill>
                          <a:latin typeface="Century Gothic" charset="0"/>
                          <a:ea typeface="Century Gothic" charset="0"/>
                          <a:cs typeface="Century Gothic" charset="0"/>
                        </a:rPr>
                        <a:t>$1,664</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0000"/>
                        </a:lnSpc>
                      </a:pPr>
                      <a:r>
                        <a:rPr lang="en-US" sz="1700" b="0" i="0" dirty="0">
                          <a:solidFill>
                            <a:srgbClr val="295268"/>
                          </a:solidFill>
                          <a:latin typeface="Century Gothic" charset="0"/>
                          <a:ea typeface="Century Gothic" charset="0"/>
                          <a:cs typeface="Century Gothic" charset="0"/>
                        </a:rPr>
                        <a:t>$3,112</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0000"/>
                        </a:lnSpc>
                      </a:pPr>
                      <a:r>
                        <a:rPr lang="en-US" sz="1700" b="0" i="0" dirty="0">
                          <a:solidFill>
                            <a:srgbClr val="295268"/>
                          </a:solidFill>
                          <a:latin typeface="Century Gothic" charset="0"/>
                          <a:ea typeface="Century Gothic" charset="0"/>
                          <a:cs typeface="Century Gothic" charset="0"/>
                        </a:rPr>
                        <a:t>$7,712</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0000"/>
                        </a:lnSpc>
                      </a:pPr>
                      <a:r>
                        <a:rPr lang="en-US" sz="1700" b="0" i="0" dirty="0">
                          <a:solidFill>
                            <a:srgbClr val="295268"/>
                          </a:solidFill>
                          <a:latin typeface="Century Gothic" charset="0"/>
                          <a:ea typeface="Century Gothic" charset="0"/>
                          <a:cs typeface="Century Gothic" charset="0"/>
                        </a:rPr>
                        <a:t>$8,602</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233">
                <a:tc>
                  <a:txBody>
                    <a:bodyPr/>
                    <a:lstStyle/>
                    <a:p>
                      <a:pPr algn="l">
                        <a:lnSpc>
                          <a:spcPct val="100000"/>
                        </a:lnSpc>
                      </a:pPr>
                      <a:r>
                        <a:rPr lang="en-US" sz="1700" b="1" i="0" dirty="0">
                          <a:solidFill>
                            <a:srgbClr val="295268"/>
                          </a:solidFill>
                          <a:latin typeface="Century Gothic" charset="0"/>
                          <a:ea typeface="Century Gothic" charset="0"/>
                          <a:cs typeface="Century Gothic" charset="0"/>
                        </a:rPr>
                        <a:t>EBITA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lnSpc>
                          <a:spcPct val="100000"/>
                        </a:lnSpc>
                      </a:pPr>
                      <a:r>
                        <a:rPr lang="en-US" sz="1700" b="1" i="0" dirty="0">
                          <a:solidFill>
                            <a:srgbClr val="295268"/>
                          </a:solidFill>
                          <a:latin typeface="Century Gothic" charset="0"/>
                          <a:ea typeface="Century Gothic" charset="0"/>
                          <a:cs typeface="Century Gothic" charset="0"/>
                        </a:rPr>
                        <a:t>($372)</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lnSpc>
                          <a:spcPct val="100000"/>
                        </a:lnSpc>
                      </a:pPr>
                      <a:r>
                        <a:rPr lang="en-US" sz="1700" b="1" i="0" dirty="0">
                          <a:solidFill>
                            <a:srgbClr val="295268"/>
                          </a:solidFill>
                          <a:latin typeface="Century Gothic" charset="0"/>
                          <a:ea typeface="Century Gothic" charset="0"/>
                          <a:cs typeface="Century Gothic" charset="0"/>
                        </a:rPr>
                        <a:t>($290)</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lnSpc>
                          <a:spcPct val="100000"/>
                        </a:lnSpc>
                      </a:pPr>
                      <a:r>
                        <a:rPr lang="en-US" sz="1700" b="1" i="0" dirty="0">
                          <a:solidFill>
                            <a:srgbClr val="295268"/>
                          </a:solidFill>
                          <a:latin typeface="Century Gothic" charset="0"/>
                          <a:ea typeface="Century Gothic" charset="0"/>
                          <a:cs typeface="Century Gothic" charset="0"/>
                        </a:rPr>
                        <a:t>$718</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lnSpc>
                          <a:spcPct val="100000"/>
                        </a:lnSpc>
                      </a:pPr>
                      <a:r>
                        <a:rPr lang="en-US" sz="1700" b="1" i="0" dirty="0">
                          <a:solidFill>
                            <a:srgbClr val="295268"/>
                          </a:solidFill>
                          <a:latin typeface="Century Gothic" charset="0"/>
                          <a:ea typeface="Century Gothic" charset="0"/>
                          <a:cs typeface="Century Gothic" charset="0"/>
                        </a:rPr>
                        <a:t>$4,314</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lnSpc>
                          <a:spcPct val="100000"/>
                        </a:lnSpc>
                      </a:pPr>
                      <a:r>
                        <a:rPr lang="en-US" sz="1700" b="1" i="0" dirty="0">
                          <a:solidFill>
                            <a:srgbClr val="295268"/>
                          </a:solidFill>
                          <a:latin typeface="Century Gothic" charset="0"/>
                          <a:ea typeface="Century Gothic" charset="0"/>
                          <a:cs typeface="Century Gothic" charset="0"/>
                        </a:rPr>
                        <a:t>$8,598</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764359">
                <a:tc>
                  <a:txBody>
                    <a:bodyPr/>
                    <a:lstStyle/>
                    <a:p>
                      <a:pPr algn="l">
                        <a:lnSpc>
                          <a:spcPct val="150000"/>
                        </a:lnSpc>
                      </a:pPr>
                      <a:r>
                        <a:rPr lang="en-US" sz="1700" b="0" dirty="0">
                          <a:solidFill>
                            <a:srgbClr val="295268"/>
                          </a:solidFill>
                          <a:latin typeface="Century Gothic" panose="020B0502020202020204" pitchFamily="34" charset="0"/>
                        </a:rPr>
                        <a:t>Margin</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C4D0"/>
                    </a:solidFill>
                  </a:tcPr>
                </a:tc>
                <a:tc>
                  <a:txBody>
                    <a:bodyPr/>
                    <a:lstStyle/>
                    <a:p>
                      <a:pPr algn="l">
                        <a:lnSpc>
                          <a:spcPct val="100000"/>
                        </a:lnSpc>
                      </a:pPr>
                      <a:r>
                        <a:rPr lang="en-US" sz="1700" dirty="0">
                          <a:solidFill>
                            <a:srgbClr val="295268"/>
                          </a:solidFill>
                          <a:latin typeface="Century Gothic" panose="020B0502020202020204" pitchFamily="34" charset="0"/>
                        </a:rPr>
                        <a:t>(424%)</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C4D0"/>
                    </a:solidFill>
                  </a:tcPr>
                </a:tc>
                <a:tc>
                  <a:txBody>
                    <a:bodyPr/>
                    <a:lstStyle/>
                    <a:p>
                      <a:pPr algn="l">
                        <a:lnSpc>
                          <a:spcPct val="100000"/>
                        </a:lnSpc>
                      </a:pPr>
                      <a:r>
                        <a:rPr lang="en-US" sz="1700" dirty="0">
                          <a:solidFill>
                            <a:srgbClr val="295268"/>
                          </a:solidFill>
                          <a:latin typeface="Century Gothic" panose="020B0502020202020204" pitchFamily="34" charset="0"/>
                        </a:rPr>
                        <a:t>(21%)</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C4D0"/>
                    </a:solidFill>
                  </a:tcPr>
                </a:tc>
                <a:tc>
                  <a:txBody>
                    <a:bodyPr/>
                    <a:lstStyle/>
                    <a:p>
                      <a:pPr algn="l">
                        <a:lnSpc>
                          <a:spcPct val="100000"/>
                        </a:lnSpc>
                      </a:pPr>
                      <a:r>
                        <a:rPr lang="en-US" sz="1700" dirty="0">
                          <a:solidFill>
                            <a:srgbClr val="295268"/>
                          </a:solidFill>
                          <a:latin typeface="Century Gothic" panose="020B0502020202020204" pitchFamily="34" charset="0"/>
                        </a:rPr>
                        <a:t>19%</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C4D0"/>
                    </a:solidFill>
                  </a:tcPr>
                </a:tc>
                <a:tc>
                  <a:txBody>
                    <a:bodyPr/>
                    <a:lstStyle/>
                    <a:p>
                      <a:pPr algn="l">
                        <a:lnSpc>
                          <a:spcPct val="100000"/>
                        </a:lnSpc>
                      </a:pPr>
                      <a:r>
                        <a:rPr lang="en-US" sz="1700" dirty="0">
                          <a:solidFill>
                            <a:srgbClr val="295268"/>
                          </a:solidFill>
                          <a:latin typeface="Century Gothic" panose="020B0502020202020204" pitchFamily="34" charset="0"/>
                        </a:rPr>
                        <a:t>36%</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C4D0"/>
                    </a:solidFill>
                  </a:tcPr>
                </a:tc>
                <a:tc>
                  <a:txBody>
                    <a:bodyPr/>
                    <a:lstStyle/>
                    <a:p>
                      <a:pPr algn="l">
                        <a:lnSpc>
                          <a:spcPct val="100000"/>
                        </a:lnSpc>
                      </a:pPr>
                      <a:r>
                        <a:rPr lang="en-US" sz="1700" dirty="0">
                          <a:solidFill>
                            <a:srgbClr val="295268"/>
                          </a:solidFill>
                          <a:latin typeface="Century Gothic" panose="020B0502020202020204" pitchFamily="34" charset="0"/>
                        </a:rPr>
                        <a:t>50%</a:t>
                      </a:r>
                    </a:p>
                  </a:txBody>
                  <a:tcPr marL="62474" marR="62474" marT="31237" marB="312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C4D0"/>
                    </a:solidFill>
                  </a:tcPr>
                </a:tc>
                <a:extLst>
                  <a:ext uri="{0D108BD9-81ED-4DB2-BD59-A6C34878D82A}">
                    <a16:rowId xmlns:a16="http://schemas.microsoft.com/office/drawing/2014/main" val="10007"/>
                  </a:ext>
                </a:extLst>
              </a:tr>
            </a:tbl>
          </a:graphicData>
        </a:graphic>
      </p:graphicFrame>
      <p:cxnSp>
        <p:nvCxnSpPr>
          <p:cNvPr id="5" name="Straight Connector 4"/>
          <p:cNvCxnSpPr/>
          <p:nvPr/>
        </p:nvCxnSpPr>
        <p:spPr>
          <a:xfrm>
            <a:off x="2792526" y="827456"/>
            <a:ext cx="6606949" cy="1"/>
          </a:xfrm>
          <a:prstGeom prst="line">
            <a:avLst/>
          </a:prstGeom>
          <a:ln w="12700" cap="rnd">
            <a:gradFill flip="none" rotWithShape="1">
              <a:gsLst>
                <a:gs pos="0">
                  <a:srgbClr val="285066"/>
                </a:gs>
                <a:gs pos="45000">
                  <a:srgbClr val="366C89"/>
                </a:gs>
                <a:gs pos="100000">
                  <a:srgbClr val="A06F9B"/>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9838837" y="162317"/>
            <a:ext cx="2217127" cy="1330276"/>
            <a:chOff x="5456202" y="2517951"/>
            <a:chExt cx="2217127" cy="1330276"/>
          </a:xfrm>
        </p:grpSpPr>
        <p:sp>
          <p:nvSpPr>
            <p:cNvPr id="8" name="Rectangle 7"/>
            <p:cNvSpPr/>
            <p:nvPr/>
          </p:nvSpPr>
          <p:spPr>
            <a:xfrm>
              <a:off x="5456202" y="2517951"/>
              <a:ext cx="2217127" cy="1330276"/>
            </a:xfrm>
            <a:prstGeom prst="rect">
              <a:avLst/>
            </a:prstGeom>
          </p:spPr>
          <p:style>
            <a:lnRef idx="2">
              <a:schemeClr val="lt1">
                <a:hueOff val="0"/>
                <a:satOff val="0"/>
                <a:lumOff val="0"/>
                <a:alphaOff val="0"/>
              </a:schemeClr>
            </a:lnRef>
            <a:fillRef idx="1">
              <a:schemeClr val="accent2">
                <a:hueOff val="1181586"/>
                <a:satOff val="22120"/>
                <a:lumOff val="-1345"/>
                <a:alphaOff val="0"/>
              </a:schemeClr>
            </a:fillRef>
            <a:effectRef idx="0">
              <a:schemeClr val="accent2">
                <a:hueOff val="1181586"/>
                <a:satOff val="22120"/>
                <a:lumOff val="-1345"/>
                <a:alphaOff val="0"/>
              </a:schemeClr>
            </a:effectRef>
            <a:fontRef idx="minor">
              <a:schemeClr val="lt1"/>
            </a:fontRef>
          </p:style>
        </p:sp>
        <p:sp>
          <p:nvSpPr>
            <p:cNvPr id="9" name="TextBox 8"/>
            <p:cNvSpPr txBox="1"/>
            <p:nvPr/>
          </p:nvSpPr>
          <p:spPr>
            <a:xfrm>
              <a:off x="5456202" y="2517951"/>
              <a:ext cx="2217127" cy="13302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a:t>7 - Create your financials</a:t>
              </a:r>
            </a:p>
          </p:txBody>
        </p:sp>
      </p:grpSp>
    </p:spTree>
    <p:extLst>
      <p:ext uri="{BB962C8B-B14F-4D97-AF65-F5344CB8AC3E}">
        <p14:creationId xmlns:p14="http://schemas.microsoft.com/office/powerpoint/2010/main" val="2744198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9499" y="4750503"/>
            <a:ext cx="2009849" cy="1988913"/>
          </a:xfrm>
          <a:prstGeom prst="rect">
            <a:avLst/>
          </a:prstGeom>
        </p:spPr>
      </p:pic>
      <p:sp>
        <p:nvSpPr>
          <p:cNvPr id="2" name="Title 1"/>
          <p:cNvSpPr>
            <a:spLocks noGrp="1"/>
          </p:cNvSpPr>
          <p:nvPr>
            <p:ph type="title"/>
          </p:nvPr>
        </p:nvSpPr>
        <p:spPr>
          <a:xfrm>
            <a:off x="825500" y="250825"/>
            <a:ext cx="10515600" cy="1325563"/>
          </a:xfrm>
        </p:spPr>
        <p:txBody>
          <a:bodyPr/>
          <a:lstStyle/>
          <a:p>
            <a:r>
              <a:rPr lang="en-US" b="1" dirty="0">
                <a:latin typeface="Adobe Garamond Pro" pitchFamily="18" charset="0"/>
              </a:rPr>
              <a:t>Triple Bottom Line</a:t>
            </a:r>
          </a:p>
        </p:txBody>
      </p:sp>
      <p:sp>
        <p:nvSpPr>
          <p:cNvPr id="3" name="Content Placeholder 2"/>
          <p:cNvSpPr>
            <a:spLocks noGrp="1"/>
          </p:cNvSpPr>
          <p:nvPr>
            <p:ph idx="1"/>
          </p:nvPr>
        </p:nvSpPr>
        <p:spPr>
          <a:xfrm>
            <a:off x="647055" y="1495817"/>
            <a:ext cx="10515600" cy="4351338"/>
          </a:xfrm>
        </p:spPr>
        <p:txBody>
          <a:bodyPr>
            <a:noAutofit/>
          </a:bodyPr>
          <a:lstStyle/>
          <a:p>
            <a:r>
              <a:rPr lang="en-US" b="1" dirty="0">
                <a:latin typeface="Adobe Garamond Pro" pitchFamily="18" charset="0"/>
              </a:rPr>
              <a:t>Sustainable Cash Flow</a:t>
            </a:r>
          </a:p>
          <a:p>
            <a:pPr lvl="1"/>
            <a:r>
              <a:rPr lang="en-US" sz="2800" dirty="0">
                <a:latin typeface="Adobe Garamond Pro" pitchFamily="18" charset="0"/>
              </a:rPr>
              <a:t>Break even in Year 1, with increased cash reserves each subsequent year to reinvest into the school</a:t>
            </a:r>
          </a:p>
          <a:p>
            <a:r>
              <a:rPr lang="en-US" b="1" dirty="0">
                <a:latin typeface="Adobe Garamond Pro" pitchFamily="18" charset="0"/>
              </a:rPr>
              <a:t>People</a:t>
            </a:r>
          </a:p>
          <a:p>
            <a:pPr lvl="1"/>
            <a:r>
              <a:rPr lang="en-US" sz="2800" dirty="0">
                <a:latin typeface="Adobe Garamond Pro" pitchFamily="18" charset="0"/>
              </a:rPr>
              <a:t>Provide an opportunity for economically challenged families to obtain educational services not previously available</a:t>
            </a:r>
          </a:p>
          <a:p>
            <a:r>
              <a:rPr lang="en-US" b="1" dirty="0">
                <a:latin typeface="Adobe Garamond Pro" pitchFamily="18" charset="0"/>
              </a:rPr>
              <a:t>Planet</a:t>
            </a:r>
          </a:p>
          <a:p>
            <a:pPr lvl="1"/>
            <a:r>
              <a:rPr lang="en-US" sz="2800" dirty="0">
                <a:latin typeface="Adobe Garamond Pro" pitchFamily="18" charset="0"/>
              </a:rPr>
              <a:t>Minimize carbon footprint – all services will be under one roof</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CFB717-6A59-4EBD-A991-7A472DA5DED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7" name="Group 6"/>
          <p:cNvGrpSpPr/>
          <p:nvPr/>
        </p:nvGrpSpPr>
        <p:grpSpPr>
          <a:xfrm>
            <a:off x="9865859" y="100362"/>
            <a:ext cx="2217127" cy="1330276"/>
            <a:chOff x="8183269" y="2517951"/>
            <a:chExt cx="2217127" cy="1330276"/>
          </a:xfrm>
        </p:grpSpPr>
        <p:sp>
          <p:nvSpPr>
            <p:cNvPr id="8" name="Rectangle 7"/>
            <p:cNvSpPr/>
            <p:nvPr/>
          </p:nvSpPr>
          <p:spPr>
            <a:xfrm>
              <a:off x="8183269" y="2517951"/>
              <a:ext cx="2217127" cy="1330276"/>
            </a:xfrm>
            <a:prstGeom prst="rect">
              <a:avLst/>
            </a:prstGeom>
          </p:spPr>
          <p:style>
            <a:lnRef idx="2">
              <a:schemeClr val="lt1">
                <a:hueOff val="0"/>
                <a:satOff val="0"/>
                <a:lumOff val="0"/>
                <a:alphaOff val="0"/>
              </a:schemeClr>
            </a:lnRef>
            <a:fillRef idx="1">
              <a:schemeClr val="accent2">
                <a:hueOff val="1378517"/>
                <a:satOff val="25807"/>
                <a:lumOff val="-1569"/>
                <a:alphaOff val="0"/>
              </a:schemeClr>
            </a:fillRef>
            <a:effectRef idx="0">
              <a:schemeClr val="accent2">
                <a:hueOff val="1378517"/>
                <a:satOff val="25807"/>
                <a:lumOff val="-1569"/>
                <a:alphaOff val="0"/>
              </a:schemeClr>
            </a:effectRef>
            <a:fontRef idx="minor">
              <a:schemeClr val="lt1"/>
            </a:fontRef>
          </p:style>
        </p:sp>
        <p:sp>
          <p:nvSpPr>
            <p:cNvPr id="9" name="TextBox 8"/>
            <p:cNvSpPr txBox="1"/>
            <p:nvPr/>
          </p:nvSpPr>
          <p:spPr>
            <a:xfrm>
              <a:off x="8183269" y="2517951"/>
              <a:ext cx="2217127" cy="13302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a:t>8 - Consider Triple Bottom Line</a:t>
              </a:r>
            </a:p>
          </p:txBody>
        </p:sp>
      </p:grpSp>
    </p:spTree>
    <p:extLst>
      <p:ext uri="{BB962C8B-B14F-4D97-AF65-F5344CB8AC3E}">
        <p14:creationId xmlns:p14="http://schemas.microsoft.com/office/powerpoint/2010/main" val="1077027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052707" y="455624"/>
            <a:ext cx="9742519" cy="1143000"/>
          </a:xfrm>
          <a:prstGeom prst="rect">
            <a:avLst/>
          </a:prstGeom>
          <a:noFill/>
          <a:ln>
            <a:noFill/>
          </a:ln>
        </p:spPr>
        <p:txBody>
          <a:bodyPr lIns="91425" tIns="45700" rIns="91425" bIns="45700" anchor="ctr" anchorCtr="0">
            <a:noAutofit/>
          </a:bodyPr>
          <a:lstStyle/>
          <a:p>
            <a:pPr>
              <a:buSzPct val="25000"/>
            </a:pPr>
            <a:r>
              <a:rPr lang="en-US" dirty="0"/>
              <a:t>Create a Compelling Financial Story</a:t>
            </a:r>
          </a:p>
        </p:txBody>
      </p:sp>
      <p:graphicFrame>
        <p:nvGraphicFramePr>
          <p:cNvPr id="2" name="Diagram 1"/>
          <p:cNvGraphicFramePr/>
          <p:nvPr/>
        </p:nvGraphicFramePr>
        <p:xfrm>
          <a:off x="722733" y="1470818"/>
          <a:ext cx="1040246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2707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143000" y="177800"/>
            <a:ext cx="9875520" cy="1356360"/>
          </a:xfrm>
          <a:prstGeom prst="rect">
            <a:avLst/>
          </a:prstGeom>
          <a:noFill/>
          <a:ln>
            <a:noFill/>
          </a:ln>
        </p:spPr>
        <p:txBody>
          <a:bodyPr lIns="91425" tIns="45700" rIns="91425" bIns="45700" anchor="ctr" anchorCtr="0">
            <a:noAutofit/>
          </a:bodyPr>
          <a:lstStyle/>
          <a:p>
            <a:pPr algn="ctr">
              <a:buSzPct val="25000"/>
            </a:pPr>
            <a:r>
              <a:rPr lang="en-US" dirty="0"/>
              <a:t>Plan Submission Requirements</a:t>
            </a:r>
          </a:p>
        </p:txBody>
      </p:sp>
      <p:sp>
        <p:nvSpPr>
          <p:cNvPr id="2" name="Content Placeholder 1"/>
          <p:cNvSpPr>
            <a:spLocks noGrp="1"/>
          </p:cNvSpPr>
          <p:nvPr>
            <p:ph sz="half" idx="2"/>
          </p:nvPr>
        </p:nvSpPr>
        <p:spPr>
          <a:xfrm>
            <a:off x="508000" y="1987550"/>
            <a:ext cx="5389880" cy="4565650"/>
          </a:xfrm>
        </p:spPr>
        <p:txBody>
          <a:bodyPr>
            <a:noAutofit/>
          </a:bodyPr>
          <a:lstStyle/>
          <a:p>
            <a:pPr marL="617220" lvl="0" indent="-342900">
              <a:lnSpc>
                <a:spcPct val="120000"/>
              </a:lnSpc>
              <a:spcBef>
                <a:spcPts val="600"/>
              </a:spcBef>
              <a:buFont typeface="Wingdings" panose="05000000000000000000" pitchFamily="2" charset="2"/>
              <a:buChar char="ü"/>
            </a:pPr>
            <a:r>
              <a:rPr lang="en-US" sz="1600" dirty="0"/>
              <a:t>Describe how you will make money, in the short- and long-term.</a:t>
            </a:r>
          </a:p>
          <a:p>
            <a:pPr marL="617220" lvl="0" indent="-342900">
              <a:lnSpc>
                <a:spcPct val="120000"/>
              </a:lnSpc>
              <a:spcBef>
                <a:spcPts val="600"/>
              </a:spcBef>
              <a:buFont typeface="Wingdings" panose="05000000000000000000" pitchFamily="2" charset="2"/>
              <a:buChar char="ü"/>
            </a:pPr>
            <a:r>
              <a:rPr lang="en-US" sz="1600" dirty="0"/>
              <a:t>Is your offering to business to consumer (B to C), business to business (B to B), or both?</a:t>
            </a:r>
          </a:p>
          <a:p>
            <a:pPr marL="617220" lvl="0" indent="-342900">
              <a:lnSpc>
                <a:spcPct val="120000"/>
              </a:lnSpc>
              <a:spcBef>
                <a:spcPts val="600"/>
              </a:spcBef>
              <a:buFont typeface="Wingdings" panose="05000000000000000000" pitchFamily="2" charset="2"/>
              <a:buChar char="ü"/>
            </a:pPr>
            <a:r>
              <a:rPr lang="en-US" sz="1600" dirty="0"/>
              <a:t>What are your key revenue streams? How viable and sustainable are these revenues? How have you tested this?</a:t>
            </a:r>
          </a:p>
          <a:p>
            <a:pPr marL="617220" lvl="0" indent="-342900">
              <a:lnSpc>
                <a:spcPct val="120000"/>
              </a:lnSpc>
              <a:spcBef>
                <a:spcPts val="600"/>
              </a:spcBef>
              <a:buFont typeface="Wingdings" panose="05000000000000000000" pitchFamily="2" charset="2"/>
              <a:buChar char="ü"/>
            </a:pPr>
            <a:r>
              <a:rPr lang="en-US" sz="1600" dirty="0"/>
              <a:t>What’s your proposed pricing strategy?</a:t>
            </a:r>
          </a:p>
          <a:p>
            <a:pPr marL="617220" lvl="0" indent="-342900">
              <a:lnSpc>
                <a:spcPct val="120000"/>
              </a:lnSpc>
              <a:spcBef>
                <a:spcPts val="600"/>
              </a:spcBef>
              <a:buFont typeface="Wingdings" panose="05000000000000000000" pitchFamily="2" charset="2"/>
              <a:buChar char="ü"/>
            </a:pPr>
            <a:r>
              <a:rPr lang="en-US" sz="1600" dirty="0"/>
              <a:t>What are your startup expenses and ongoing expenses?  What are the key drivers of your expenses?</a:t>
            </a:r>
          </a:p>
          <a:p>
            <a:pPr marL="617220" lvl="0" indent="-342900">
              <a:lnSpc>
                <a:spcPct val="120000"/>
              </a:lnSpc>
              <a:spcBef>
                <a:spcPts val="600"/>
              </a:spcBef>
              <a:buFont typeface="Wingdings" panose="05000000000000000000" pitchFamily="2" charset="2"/>
              <a:buChar char="ü"/>
            </a:pPr>
            <a:r>
              <a:rPr lang="en-US" sz="1600" dirty="0"/>
              <a:t>What are your average revenues, expenses, and gross profits per client, product, store, </a:t>
            </a:r>
            <a:r>
              <a:rPr lang="en-US" sz="1600" dirty="0" err="1"/>
              <a:t>etc</a:t>
            </a:r>
            <a:r>
              <a:rPr lang="en-US" sz="1600" dirty="0"/>
              <a:t>?</a:t>
            </a:r>
          </a:p>
          <a:p>
            <a:pPr marL="617220" lvl="0" indent="-342900">
              <a:lnSpc>
                <a:spcPct val="120000"/>
              </a:lnSpc>
              <a:spcBef>
                <a:spcPts val="600"/>
              </a:spcBef>
              <a:buFont typeface="Wingdings" panose="05000000000000000000" pitchFamily="2" charset="2"/>
              <a:buChar char="ü"/>
            </a:pPr>
            <a:r>
              <a:rPr lang="en-US" sz="1600" dirty="0"/>
              <a:t>How will you provide customer and partner support?</a:t>
            </a:r>
          </a:p>
        </p:txBody>
      </p:sp>
      <p:sp>
        <p:nvSpPr>
          <p:cNvPr id="3" name="Text Placeholder 2"/>
          <p:cNvSpPr>
            <a:spLocks noGrp="1"/>
          </p:cNvSpPr>
          <p:nvPr>
            <p:ph type="body" sz="quarter" idx="3"/>
          </p:nvPr>
        </p:nvSpPr>
        <p:spPr>
          <a:xfrm>
            <a:off x="6263640" y="1212850"/>
            <a:ext cx="4754880" cy="777240"/>
          </a:xfrm>
        </p:spPr>
        <p:txBody>
          <a:bodyPr/>
          <a:lstStyle/>
          <a:p>
            <a:pPr algn="ctr"/>
            <a:r>
              <a:rPr lang="en-US" dirty="0"/>
              <a:t>Financials &amp; Funding</a:t>
            </a:r>
          </a:p>
        </p:txBody>
      </p:sp>
      <p:sp>
        <p:nvSpPr>
          <p:cNvPr id="4" name="Content Placeholder 3"/>
          <p:cNvSpPr>
            <a:spLocks noGrp="1"/>
          </p:cNvSpPr>
          <p:nvPr>
            <p:ph sz="quarter" idx="4"/>
          </p:nvPr>
        </p:nvSpPr>
        <p:spPr>
          <a:xfrm>
            <a:off x="6269172" y="1987550"/>
            <a:ext cx="5115107" cy="4565650"/>
          </a:xfrm>
        </p:spPr>
        <p:txBody>
          <a:bodyPr>
            <a:normAutofit fontScale="70000" lnSpcReduction="20000"/>
          </a:bodyPr>
          <a:lstStyle/>
          <a:p>
            <a:pPr marL="708660" lvl="0" indent="-342900">
              <a:lnSpc>
                <a:spcPct val="100000"/>
              </a:lnSpc>
              <a:spcBef>
                <a:spcPts val="1800"/>
              </a:spcBef>
              <a:buFont typeface="Wingdings" panose="05000000000000000000" pitchFamily="2" charset="2"/>
              <a:buChar char="ü"/>
            </a:pPr>
            <a:r>
              <a:rPr lang="en-US" sz="2400" dirty="0"/>
              <a:t>What are your 3-5 year financial projections for revenues, expenditures, and profit?  </a:t>
            </a:r>
          </a:p>
          <a:p>
            <a:pPr marL="708660" lvl="0" indent="-342900">
              <a:lnSpc>
                <a:spcPct val="100000"/>
              </a:lnSpc>
              <a:spcBef>
                <a:spcPts val="1800"/>
              </a:spcBef>
              <a:buFont typeface="Wingdings" panose="05000000000000000000" pitchFamily="2" charset="2"/>
              <a:buChar char="ü"/>
            </a:pPr>
            <a:r>
              <a:rPr lang="en-US" sz="2400" dirty="0"/>
              <a:t>What is your break-even level of revenues and when does it occur?</a:t>
            </a:r>
          </a:p>
          <a:p>
            <a:pPr marL="708660" lvl="0" indent="-342900">
              <a:lnSpc>
                <a:spcPct val="100000"/>
              </a:lnSpc>
              <a:spcBef>
                <a:spcPts val="1800"/>
              </a:spcBef>
              <a:buFont typeface="Wingdings" panose="05000000000000000000" pitchFamily="2" charset="2"/>
              <a:buChar char="ü"/>
            </a:pPr>
            <a:r>
              <a:rPr lang="en-US" sz="2400" dirty="0"/>
              <a:t>What are your key assumptions and how have you tested them?</a:t>
            </a:r>
          </a:p>
          <a:p>
            <a:pPr marL="708660" lvl="0" indent="-342900">
              <a:lnSpc>
                <a:spcPct val="100000"/>
              </a:lnSpc>
              <a:spcBef>
                <a:spcPts val="1800"/>
              </a:spcBef>
              <a:buFont typeface="Wingdings" panose="05000000000000000000" pitchFamily="2" charset="2"/>
              <a:buChar char="ü"/>
            </a:pPr>
            <a:r>
              <a:rPr lang="en-US" sz="2400" dirty="0"/>
              <a:t>What, if any startup funding have you had so far?  How have you used the funds?</a:t>
            </a:r>
          </a:p>
          <a:p>
            <a:pPr marL="708660" lvl="0" indent="-342900">
              <a:lnSpc>
                <a:spcPct val="100000"/>
              </a:lnSpc>
              <a:spcBef>
                <a:spcPts val="1800"/>
              </a:spcBef>
              <a:buFont typeface="Wingdings" panose="05000000000000000000" pitchFamily="2" charset="2"/>
              <a:buChar char="ü"/>
            </a:pPr>
            <a:r>
              <a:rPr lang="en-US" sz="2400" dirty="0"/>
              <a:t>What startup or other funding do you need going forward?  How much and what will you use it for?</a:t>
            </a:r>
          </a:p>
          <a:p>
            <a:pPr marL="708660" lvl="0" indent="-342900">
              <a:lnSpc>
                <a:spcPct val="100000"/>
              </a:lnSpc>
              <a:spcBef>
                <a:spcPts val="1800"/>
              </a:spcBef>
              <a:buFont typeface="Wingdings" panose="05000000000000000000" pitchFamily="2" charset="2"/>
              <a:buChar char="ü"/>
            </a:pPr>
            <a:r>
              <a:rPr lang="en-US" sz="2400" dirty="0"/>
              <a:t>How much outside funds do you want, if any, and how will you use them?  What will investors get in return, including equity ownership?</a:t>
            </a:r>
          </a:p>
        </p:txBody>
      </p:sp>
      <p:sp>
        <p:nvSpPr>
          <p:cNvPr id="5" name="Text Placeholder 4"/>
          <p:cNvSpPr>
            <a:spLocks noGrp="1"/>
          </p:cNvSpPr>
          <p:nvPr>
            <p:ph type="body" idx="1"/>
          </p:nvPr>
        </p:nvSpPr>
        <p:spPr>
          <a:xfrm>
            <a:off x="1143000" y="1210310"/>
            <a:ext cx="4754880" cy="777240"/>
          </a:xfrm>
        </p:spPr>
        <p:txBody>
          <a:bodyPr/>
          <a:lstStyle/>
          <a:p>
            <a:pPr algn="ctr"/>
            <a:r>
              <a:rPr lang="en-US" dirty="0"/>
              <a:t>Business Model</a:t>
            </a:r>
          </a:p>
        </p:txBody>
      </p:sp>
    </p:spTree>
    <p:extLst>
      <p:ext uri="{BB962C8B-B14F-4D97-AF65-F5344CB8AC3E}">
        <p14:creationId xmlns:p14="http://schemas.microsoft.com/office/powerpoint/2010/main" val="1273650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143000" y="177800"/>
            <a:ext cx="9875520" cy="1356360"/>
          </a:xfrm>
          <a:prstGeom prst="rect">
            <a:avLst/>
          </a:prstGeom>
          <a:noFill/>
          <a:ln>
            <a:noFill/>
          </a:ln>
        </p:spPr>
        <p:txBody>
          <a:bodyPr lIns="91425" tIns="45700" rIns="91425" bIns="45700" anchor="ctr" anchorCtr="0">
            <a:noAutofit/>
          </a:bodyPr>
          <a:lstStyle/>
          <a:p>
            <a:pPr algn="ctr">
              <a:buSzPct val="25000"/>
            </a:pPr>
            <a:r>
              <a:rPr lang="en-US" dirty="0"/>
              <a:t>Plan Submission Requirements</a:t>
            </a:r>
          </a:p>
        </p:txBody>
      </p:sp>
      <p:sp>
        <p:nvSpPr>
          <p:cNvPr id="2" name="Content Placeholder 1"/>
          <p:cNvSpPr>
            <a:spLocks noGrp="1"/>
          </p:cNvSpPr>
          <p:nvPr>
            <p:ph sz="half" idx="2"/>
          </p:nvPr>
        </p:nvSpPr>
        <p:spPr>
          <a:xfrm>
            <a:off x="508000" y="1987550"/>
            <a:ext cx="5389880" cy="4565650"/>
          </a:xfrm>
        </p:spPr>
        <p:txBody>
          <a:bodyPr>
            <a:noAutofit/>
          </a:bodyPr>
          <a:lstStyle/>
          <a:p>
            <a:pPr marL="617220" lvl="0" indent="-342900">
              <a:lnSpc>
                <a:spcPct val="120000"/>
              </a:lnSpc>
              <a:spcBef>
                <a:spcPts val="600"/>
              </a:spcBef>
              <a:buFont typeface="Wingdings" panose="05000000000000000000" pitchFamily="2" charset="2"/>
              <a:buChar char="ü"/>
            </a:pPr>
            <a:r>
              <a:rPr lang="en-US" sz="1600" dirty="0"/>
              <a:t>Describe how you will make money, in the short- and long-term.</a:t>
            </a:r>
          </a:p>
          <a:p>
            <a:pPr marL="617220" lvl="0" indent="-342900">
              <a:lnSpc>
                <a:spcPct val="120000"/>
              </a:lnSpc>
              <a:spcBef>
                <a:spcPts val="600"/>
              </a:spcBef>
              <a:buFont typeface="Wingdings" panose="05000000000000000000" pitchFamily="2" charset="2"/>
              <a:buChar char="ü"/>
            </a:pPr>
            <a:r>
              <a:rPr lang="en-US" sz="1600" dirty="0"/>
              <a:t>Is your offering to business to consumer (B to C), business to business (B to B), or both?</a:t>
            </a:r>
          </a:p>
          <a:p>
            <a:pPr marL="617220" lvl="0" indent="-342900">
              <a:lnSpc>
                <a:spcPct val="120000"/>
              </a:lnSpc>
              <a:spcBef>
                <a:spcPts val="600"/>
              </a:spcBef>
              <a:buFont typeface="Wingdings" panose="05000000000000000000" pitchFamily="2" charset="2"/>
              <a:buChar char="ü"/>
            </a:pPr>
            <a:r>
              <a:rPr lang="en-US" sz="1600" dirty="0"/>
              <a:t>What are your key revenue streams? How viable and sustainable are these revenues? How have you tested this?</a:t>
            </a:r>
          </a:p>
          <a:p>
            <a:pPr marL="617220" lvl="0" indent="-342900">
              <a:lnSpc>
                <a:spcPct val="120000"/>
              </a:lnSpc>
              <a:spcBef>
                <a:spcPts val="600"/>
              </a:spcBef>
              <a:buFont typeface="Wingdings" panose="05000000000000000000" pitchFamily="2" charset="2"/>
              <a:buChar char="ü"/>
            </a:pPr>
            <a:r>
              <a:rPr lang="en-US" sz="1600" dirty="0"/>
              <a:t>What’s your proposed pricing strategy?</a:t>
            </a:r>
          </a:p>
          <a:p>
            <a:pPr marL="617220" lvl="0" indent="-342900">
              <a:lnSpc>
                <a:spcPct val="120000"/>
              </a:lnSpc>
              <a:spcBef>
                <a:spcPts val="600"/>
              </a:spcBef>
              <a:buFont typeface="Wingdings" panose="05000000000000000000" pitchFamily="2" charset="2"/>
              <a:buChar char="ü"/>
            </a:pPr>
            <a:r>
              <a:rPr lang="en-US" sz="1600" dirty="0"/>
              <a:t>What are your startup expenses and ongoing expenses?  What are the key drivers of your expenses?</a:t>
            </a:r>
          </a:p>
          <a:p>
            <a:pPr marL="617220" lvl="0" indent="-342900">
              <a:lnSpc>
                <a:spcPct val="120000"/>
              </a:lnSpc>
              <a:spcBef>
                <a:spcPts val="600"/>
              </a:spcBef>
              <a:buFont typeface="Wingdings" panose="05000000000000000000" pitchFamily="2" charset="2"/>
              <a:buChar char="ü"/>
            </a:pPr>
            <a:r>
              <a:rPr lang="en-US" sz="1600" dirty="0"/>
              <a:t>What are your average revenues, expenses, and gross profits per client, product, store, </a:t>
            </a:r>
            <a:r>
              <a:rPr lang="en-US" sz="1600" dirty="0" err="1"/>
              <a:t>etc</a:t>
            </a:r>
            <a:r>
              <a:rPr lang="en-US" sz="1600" dirty="0"/>
              <a:t>?</a:t>
            </a:r>
          </a:p>
          <a:p>
            <a:pPr marL="617220" lvl="0" indent="-342900">
              <a:lnSpc>
                <a:spcPct val="120000"/>
              </a:lnSpc>
              <a:spcBef>
                <a:spcPts val="600"/>
              </a:spcBef>
              <a:buFont typeface="Wingdings" panose="05000000000000000000" pitchFamily="2" charset="2"/>
              <a:buChar char="ü"/>
            </a:pPr>
            <a:r>
              <a:rPr lang="en-US" sz="1600" dirty="0"/>
              <a:t>How will you provide customer and partner support?</a:t>
            </a:r>
          </a:p>
        </p:txBody>
      </p:sp>
      <p:sp>
        <p:nvSpPr>
          <p:cNvPr id="3" name="Text Placeholder 2"/>
          <p:cNvSpPr>
            <a:spLocks noGrp="1"/>
          </p:cNvSpPr>
          <p:nvPr>
            <p:ph type="body" sz="quarter" idx="3"/>
          </p:nvPr>
        </p:nvSpPr>
        <p:spPr>
          <a:xfrm>
            <a:off x="6263640" y="1212850"/>
            <a:ext cx="4754880" cy="777240"/>
          </a:xfrm>
        </p:spPr>
        <p:txBody>
          <a:bodyPr/>
          <a:lstStyle/>
          <a:p>
            <a:pPr algn="ctr"/>
            <a:r>
              <a:rPr lang="en-US" dirty="0"/>
              <a:t>Financials &amp; Funding</a:t>
            </a:r>
          </a:p>
        </p:txBody>
      </p:sp>
      <p:sp>
        <p:nvSpPr>
          <p:cNvPr id="4" name="Content Placeholder 3"/>
          <p:cNvSpPr>
            <a:spLocks noGrp="1"/>
          </p:cNvSpPr>
          <p:nvPr>
            <p:ph sz="quarter" idx="4"/>
          </p:nvPr>
        </p:nvSpPr>
        <p:spPr>
          <a:xfrm>
            <a:off x="6269172" y="1987550"/>
            <a:ext cx="5115107" cy="4565650"/>
          </a:xfrm>
        </p:spPr>
        <p:txBody>
          <a:bodyPr>
            <a:normAutofit fontScale="70000" lnSpcReduction="20000"/>
          </a:bodyPr>
          <a:lstStyle/>
          <a:p>
            <a:pPr marL="708660" lvl="0" indent="-342900">
              <a:lnSpc>
                <a:spcPct val="100000"/>
              </a:lnSpc>
              <a:spcBef>
                <a:spcPts val="1800"/>
              </a:spcBef>
              <a:buFont typeface="Wingdings" panose="05000000000000000000" pitchFamily="2" charset="2"/>
              <a:buChar char="ü"/>
            </a:pPr>
            <a:r>
              <a:rPr lang="en-US" sz="2400" dirty="0"/>
              <a:t>What are your 3-5 year financial projections for revenues, expenditures, and profit?  </a:t>
            </a:r>
          </a:p>
          <a:p>
            <a:pPr marL="708660" lvl="0" indent="-342900">
              <a:lnSpc>
                <a:spcPct val="100000"/>
              </a:lnSpc>
              <a:spcBef>
                <a:spcPts val="1800"/>
              </a:spcBef>
              <a:buFont typeface="Wingdings" panose="05000000000000000000" pitchFamily="2" charset="2"/>
              <a:buChar char="ü"/>
            </a:pPr>
            <a:r>
              <a:rPr lang="en-US" sz="2400" dirty="0"/>
              <a:t>What is your break-even level of revenues and when does it occur?</a:t>
            </a:r>
          </a:p>
          <a:p>
            <a:pPr marL="708660" lvl="0" indent="-342900">
              <a:lnSpc>
                <a:spcPct val="100000"/>
              </a:lnSpc>
              <a:spcBef>
                <a:spcPts val="1800"/>
              </a:spcBef>
              <a:buFont typeface="Wingdings" panose="05000000000000000000" pitchFamily="2" charset="2"/>
              <a:buChar char="ü"/>
            </a:pPr>
            <a:r>
              <a:rPr lang="en-US" sz="2400" dirty="0"/>
              <a:t>What are your key assumptions and how have you tested them?</a:t>
            </a:r>
          </a:p>
          <a:p>
            <a:pPr marL="708660" lvl="0" indent="-342900">
              <a:lnSpc>
                <a:spcPct val="100000"/>
              </a:lnSpc>
              <a:spcBef>
                <a:spcPts val="1800"/>
              </a:spcBef>
              <a:buFont typeface="Wingdings" panose="05000000000000000000" pitchFamily="2" charset="2"/>
              <a:buChar char="ü"/>
            </a:pPr>
            <a:r>
              <a:rPr lang="en-US" sz="2400" dirty="0"/>
              <a:t>What, if any startup funding have you had so far?  How have you used the funds?</a:t>
            </a:r>
          </a:p>
          <a:p>
            <a:pPr marL="708660" lvl="0" indent="-342900">
              <a:lnSpc>
                <a:spcPct val="100000"/>
              </a:lnSpc>
              <a:spcBef>
                <a:spcPts val="1800"/>
              </a:spcBef>
              <a:buFont typeface="Wingdings" panose="05000000000000000000" pitchFamily="2" charset="2"/>
              <a:buChar char="ü"/>
            </a:pPr>
            <a:r>
              <a:rPr lang="en-US" sz="2400" dirty="0"/>
              <a:t>What startup or other funding do you need going forward?  How much and what will you use it for?</a:t>
            </a:r>
          </a:p>
          <a:p>
            <a:pPr marL="708660" lvl="0" indent="-342900">
              <a:lnSpc>
                <a:spcPct val="100000"/>
              </a:lnSpc>
              <a:spcBef>
                <a:spcPts val="1800"/>
              </a:spcBef>
              <a:buFont typeface="Wingdings" panose="05000000000000000000" pitchFamily="2" charset="2"/>
              <a:buChar char="ü"/>
            </a:pPr>
            <a:r>
              <a:rPr lang="en-US" sz="2400" dirty="0"/>
              <a:t>How much outside funds do you want, if any, and how will you use them?  What will investors get in return, including equity ownership?</a:t>
            </a:r>
          </a:p>
        </p:txBody>
      </p:sp>
      <p:sp>
        <p:nvSpPr>
          <p:cNvPr id="5" name="Text Placeholder 4"/>
          <p:cNvSpPr>
            <a:spLocks noGrp="1"/>
          </p:cNvSpPr>
          <p:nvPr>
            <p:ph type="body" idx="1"/>
          </p:nvPr>
        </p:nvSpPr>
        <p:spPr>
          <a:xfrm>
            <a:off x="1143000" y="1210310"/>
            <a:ext cx="4754880" cy="777240"/>
          </a:xfrm>
        </p:spPr>
        <p:txBody>
          <a:bodyPr/>
          <a:lstStyle/>
          <a:p>
            <a:pPr algn="ctr"/>
            <a:r>
              <a:rPr lang="en-US" dirty="0"/>
              <a:t>Business Model</a:t>
            </a:r>
          </a:p>
        </p:txBody>
      </p:sp>
      <p:pic>
        <p:nvPicPr>
          <p:cNvPr id="7" name="Picture 6" descr="Diagram&#10;&#10;Description automatically generated">
            <a:extLst>
              <a:ext uri="{FF2B5EF4-FFF2-40B4-BE49-F238E27FC236}">
                <a16:creationId xmlns:a16="http://schemas.microsoft.com/office/drawing/2014/main" id="{93BF9D9D-C8A1-4444-83EA-B898C9680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2090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imeline&#10;&#10;Description automatically generated">
            <a:extLst>
              <a:ext uri="{FF2B5EF4-FFF2-40B4-BE49-F238E27FC236}">
                <a16:creationId xmlns:a16="http://schemas.microsoft.com/office/drawing/2014/main" id="{2898EA61-9FC4-49A0-BC8D-F13B761A3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684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545" y="476851"/>
            <a:ext cx="9875520" cy="1356360"/>
          </a:xfrm>
        </p:spPr>
        <p:txBody>
          <a:bodyPr/>
          <a:lstStyle/>
          <a:p>
            <a:r>
              <a:rPr lang="en-US" dirty="0"/>
              <a:t>TIMELINE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0289077"/>
              </p:ext>
            </p:extLst>
          </p:nvPr>
        </p:nvGraphicFramePr>
        <p:xfrm>
          <a:off x="0" y="1010653"/>
          <a:ext cx="11662611" cy="5847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Timeline&#10;&#10;Description automatically generated with low confidence">
            <a:extLst>
              <a:ext uri="{FF2B5EF4-FFF2-40B4-BE49-F238E27FC236}">
                <a16:creationId xmlns:a16="http://schemas.microsoft.com/office/drawing/2014/main" id="{E6DEBF92-373C-4A60-A0AE-F640C1A71D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4869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Second Intro</a:t>
            </a:r>
          </a:p>
        </p:txBody>
      </p:sp>
      <p:sp>
        <p:nvSpPr>
          <p:cNvPr id="3" name="Content Placeholder 2"/>
          <p:cNvSpPr>
            <a:spLocks noGrp="1"/>
          </p:cNvSpPr>
          <p:nvPr>
            <p:ph idx="1"/>
          </p:nvPr>
        </p:nvSpPr>
        <p:spPr/>
        <p:txBody>
          <a:bodyPr>
            <a:normAutofit/>
          </a:bodyPr>
          <a:lstStyle/>
          <a:p>
            <a:pPr>
              <a:lnSpc>
                <a:spcPct val="150000"/>
              </a:lnSpc>
            </a:pPr>
            <a:r>
              <a:rPr lang="en-US" sz="2800" dirty="0"/>
              <a:t> </a:t>
            </a:r>
            <a:r>
              <a:rPr lang="en-US" sz="2800" b="1" dirty="0"/>
              <a:t>Name</a:t>
            </a:r>
            <a:r>
              <a:rPr lang="en-US" sz="2800" dirty="0"/>
              <a:t> </a:t>
            </a:r>
          </a:p>
          <a:p>
            <a:pPr>
              <a:lnSpc>
                <a:spcPct val="150000"/>
              </a:lnSpc>
            </a:pPr>
            <a:r>
              <a:rPr lang="en-US" sz="2800" b="1" dirty="0"/>
              <a:t>Program/Major</a:t>
            </a:r>
          </a:p>
          <a:p>
            <a:pPr>
              <a:lnSpc>
                <a:spcPct val="150000"/>
              </a:lnSpc>
            </a:pPr>
            <a:r>
              <a:rPr lang="en-US" sz="2800" b="1" dirty="0"/>
              <a:t>Your Product/Service</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4335" y="1897380"/>
            <a:ext cx="6537961" cy="4358640"/>
          </a:xfrm>
          <a:prstGeom prst="rect">
            <a:avLst/>
          </a:prstGeom>
        </p:spPr>
      </p:pic>
      <p:pic>
        <p:nvPicPr>
          <p:cNvPr id="6" name="Picture 5" descr="Graphical user interface&#10;&#10;Description automatically generated with medium confidence">
            <a:extLst>
              <a:ext uri="{FF2B5EF4-FFF2-40B4-BE49-F238E27FC236}">
                <a16:creationId xmlns:a16="http://schemas.microsoft.com/office/drawing/2014/main" id="{DB7D8900-AC2E-48AE-A00A-2940D4D0F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06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Legal Structures – Sole Proprietorship</a:t>
            </a:r>
          </a:p>
        </p:txBody>
      </p:sp>
      <p:sp>
        <p:nvSpPr>
          <p:cNvPr id="2355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fld id="{0442819E-6AE4-463D-B59D-959C981264DD}" type="slidenum">
              <a:rPr lang="en-US" altLang="en-US" sz="1400">
                <a:solidFill>
                  <a:srgbClr val="FFFFFF"/>
                </a:solidFill>
              </a:rPr>
              <a:pPr/>
              <a:t>6</a:t>
            </a:fld>
            <a:endParaRPr lang="en-US" altLang="en-US" sz="1400">
              <a:solidFill>
                <a:srgbClr val="FFFFFF"/>
              </a:solidFill>
            </a:endParaRPr>
          </a:p>
        </p:txBody>
      </p:sp>
      <p:sp>
        <p:nvSpPr>
          <p:cNvPr id="27652" name="Rectangle 3"/>
          <p:cNvSpPr>
            <a:spLocks noChangeArrowheads="1"/>
          </p:cNvSpPr>
          <p:nvPr/>
        </p:nvSpPr>
        <p:spPr bwMode="auto">
          <a:xfrm>
            <a:off x="1905000" y="1600201"/>
            <a:ext cx="83820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pPr marL="0" indent="0">
              <a:spcBef>
                <a:spcPts val="600"/>
              </a:spcBef>
              <a:spcAft>
                <a:spcPts val="600"/>
              </a:spcAft>
              <a:buClr>
                <a:srgbClr val="FFC000"/>
              </a:buClr>
              <a:defRPr/>
            </a:pPr>
            <a:r>
              <a:rPr lang="en-US" altLang="en-US" b="1" dirty="0"/>
              <a:t>Pros</a:t>
            </a:r>
          </a:p>
          <a:p>
            <a:pPr marL="342900" indent="-342900">
              <a:buClr>
                <a:srgbClr val="FFC000"/>
              </a:buClr>
              <a:buFont typeface="Arial" panose="020B0604020202020204" pitchFamily="34" charset="0"/>
              <a:buChar char="•"/>
              <a:defRPr/>
            </a:pPr>
            <a:r>
              <a:rPr lang="en-US" altLang="en-US" sz="1800" dirty="0"/>
              <a:t>Most common </a:t>
            </a:r>
          </a:p>
          <a:p>
            <a:pPr marL="342900" indent="-342900">
              <a:buClr>
                <a:srgbClr val="FFC000"/>
              </a:buClr>
              <a:buFont typeface="Arial" panose="020B0604020202020204" pitchFamily="34" charset="0"/>
              <a:buChar char="•"/>
              <a:defRPr/>
            </a:pPr>
            <a:r>
              <a:rPr lang="en-US" altLang="en-US" sz="1800" dirty="0"/>
              <a:t>Easy, low cost </a:t>
            </a:r>
          </a:p>
          <a:p>
            <a:pPr marL="342900" indent="-342900">
              <a:buClr>
                <a:srgbClr val="FFC000"/>
              </a:buClr>
              <a:buFont typeface="Arial" panose="020B0604020202020204" pitchFamily="34" charset="0"/>
              <a:buChar char="•"/>
              <a:defRPr/>
            </a:pPr>
            <a:r>
              <a:rPr lang="en-US" altLang="en-US" sz="1800" dirty="0"/>
              <a:t>Complete managerial control</a:t>
            </a:r>
          </a:p>
          <a:p>
            <a:pPr marL="342900" indent="-342900">
              <a:buClr>
                <a:srgbClr val="FFC000"/>
              </a:buClr>
              <a:buFont typeface="Arial" panose="020B0604020202020204" pitchFamily="34" charset="0"/>
              <a:buChar char="•"/>
              <a:defRPr/>
            </a:pPr>
            <a:r>
              <a:rPr lang="en-US" altLang="en-US" sz="1800" dirty="0"/>
              <a:t>Expenses &amp; income on your personal tax return</a:t>
            </a:r>
          </a:p>
          <a:p>
            <a:pPr marL="0" indent="0">
              <a:spcBef>
                <a:spcPts val="600"/>
              </a:spcBef>
              <a:spcAft>
                <a:spcPts val="600"/>
              </a:spcAft>
              <a:buClr>
                <a:srgbClr val="FFC000"/>
              </a:buClr>
              <a:defRPr/>
            </a:pPr>
            <a:r>
              <a:rPr lang="en-US" altLang="en-US" b="1" dirty="0"/>
              <a:t>Cons</a:t>
            </a:r>
          </a:p>
          <a:p>
            <a:pPr marL="342900" indent="-342900">
              <a:buClr>
                <a:srgbClr val="FFC000"/>
              </a:buClr>
              <a:buFont typeface="Arial" panose="020B0604020202020204" pitchFamily="34" charset="0"/>
              <a:buChar char="•"/>
              <a:defRPr/>
            </a:pPr>
            <a:r>
              <a:rPr lang="en-US" altLang="en-US" sz="1800" dirty="0"/>
              <a:t>You’re liable for financial debt.</a:t>
            </a:r>
          </a:p>
          <a:p>
            <a:pPr marL="342900" indent="-342900">
              <a:buClr>
                <a:srgbClr val="FFC000"/>
              </a:buClr>
              <a:buFont typeface="Arial" panose="020B0604020202020204" pitchFamily="34" charset="0"/>
              <a:buChar char="•"/>
              <a:defRPr/>
            </a:pPr>
            <a:r>
              <a:rPr lang="en-US" altLang="en-US" sz="1800" dirty="0"/>
              <a:t>So, your personal assets are at risk.</a:t>
            </a:r>
          </a:p>
          <a:p>
            <a:pPr marL="0" indent="0">
              <a:spcBef>
                <a:spcPts val="600"/>
              </a:spcBef>
              <a:spcAft>
                <a:spcPts val="600"/>
              </a:spcAft>
              <a:buClr>
                <a:srgbClr val="FFC000"/>
              </a:buClr>
              <a:defRPr/>
            </a:pPr>
            <a:r>
              <a:rPr lang="en-US" altLang="en-US" sz="1800" b="1" dirty="0"/>
              <a:t>Consider When You</a:t>
            </a:r>
          </a:p>
          <a:p>
            <a:pPr marL="342900" indent="-342900">
              <a:buClr>
                <a:srgbClr val="FFC000"/>
              </a:buClr>
              <a:buFont typeface="Arial" panose="020B0604020202020204" pitchFamily="34" charset="0"/>
              <a:buChar char="•"/>
              <a:defRPr/>
            </a:pPr>
            <a:r>
              <a:rPr lang="en-US" altLang="en-US" sz="1800" dirty="0"/>
              <a:t>Have no/few employees (solopreneurs)</a:t>
            </a:r>
          </a:p>
          <a:p>
            <a:pPr marL="342900" indent="-342900">
              <a:buClr>
                <a:srgbClr val="FFC000"/>
              </a:buClr>
              <a:buFont typeface="Arial" panose="020B0604020202020204" pitchFamily="34" charset="0"/>
              <a:buChar char="•"/>
              <a:defRPr/>
            </a:pPr>
            <a:r>
              <a:rPr lang="en-US" altLang="en-US" sz="1800" dirty="0"/>
              <a:t>Have few personal assets</a:t>
            </a:r>
          </a:p>
          <a:p>
            <a:pPr marL="342900" indent="-342900">
              <a:buClr>
                <a:srgbClr val="FFC000"/>
              </a:buClr>
              <a:buFont typeface="Arial" panose="020B0604020202020204" pitchFamily="34" charset="0"/>
              <a:buChar char="•"/>
              <a:defRPr/>
            </a:pPr>
            <a:r>
              <a:rPr lang="en-US" altLang="en-US" sz="1800" dirty="0"/>
              <a:t>Can protect your business with insurance</a:t>
            </a:r>
          </a:p>
          <a:p>
            <a:pPr marL="342900" indent="-342900">
              <a:buClr>
                <a:srgbClr val="FFC000"/>
              </a:buClr>
              <a:buFont typeface="Arial" panose="020B0604020202020204" pitchFamily="34" charset="0"/>
              <a:buChar char="•"/>
              <a:defRPr/>
            </a:pPr>
            <a:r>
              <a:rPr lang="en-US" altLang="en-US" sz="1800" dirty="0"/>
              <a:t>Want to test a concept</a:t>
            </a:r>
          </a:p>
          <a:p>
            <a:pPr marL="342900" indent="-342900">
              <a:buClr>
                <a:srgbClr val="FFC000"/>
              </a:buClr>
              <a:buFont typeface="Arial" panose="020B0604020202020204" pitchFamily="34" charset="0"/>
              <a:buChar char="•"/>
              <a:defRPr/>
            </a:pPr>
            <a:endParaRPr lang="en-US" altLang="en-US" sz="1800" dirty="0"/>
          </a:p>
          <a:p>
            <a:pPr marL="342900" indent="-342900">
              <a:buClr>
                <a:srgbClr val="FFC000"/>
              </a:buClr>
              <a:buFont typeface="Arial" panose="020B0604020202020204" pitchFamily="34" charset="0"/>
              <a:buChar char="•"/>
              <a:defRPr/>
            </a:pPr>
            <a:endParaRPr lang="en-US" altLang="en-US" dirty="0"/>
          </a:p>
          <a:p>
            <a:pPr marL="0" indent="0">
              <a:buClr>
                <a:srgbClr val="FFC000"/>
              </a:buClr>
              <a:defRPr/>
            </a:pPr>
            <a:endParaRPr lang="en-US" altLang="en-US" sz="2400" dirty="0"/>
          </a:p>
          <a:p>
            <a:pPr marL="0" indent="0">
              <a:buClr>
                <a:srgbClr val="FFC000"/>
              </a:buClr>
              <a:defRPr/>
            </a:pPr>
            <a:endParaRPr lang="en-US" altLang="en-US" sz="2400" dirty="0"/>
          </a:p>
          <a:p>
            <a:pPr marL="0" indent="0">
              <a:buClr>
                <a:srgbClr val="FFC000"/>
              </a:buClr>
              <a:defRPr/>
            </a:pPr>
            <a:endParaRPr lang="en-US" altLang="en-US" sz="2400" dirty="0"/>
          </a:p>
        </p:txBody>
      </p:sp>
    </p:spTree>
    <p:extLst>
      <p:ext uri="{BB962C8B-B14F-4D97-AF65-F5344CB8AC3E}">
        <p14:creationId xmlns:p14="http://schemas.microsoft.com/office/powerpoint/2010/main" val="356054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Legal Structures – Partnerships</a:t>
            </a:r>
          </a:p>
        </p:txBody>
      </p:sp>
      <p:sp>
        <p:nvSpPr>
          <p:cNvPr id="2457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fld id="{621538DC-4740-4E25-B7C8-5F0EA116896E}" type="slidenum">
              <a:rPr lang="en-US" altLang="en-US" sz="1400">
                <a:solidFill>
                  <a:srgbClr val="FFFFFF"/>
                </a:solidFill>
              </a:rPr>
              <a:pPr/>
              <a:t>7</a:t>
            </a:fld>
            <a:endParaRPr lang="en-US" altLang="en-US" sz="1400">
              <a:solidFill>
                <a:srgbClr val="FFFFFF"/>
              </a:solidFill>
            </a:endParaRPr>
          </a:p>
        </p:txBody>
      </p:sp>
      <p:sp>
        <p:nvSpPr>
          <p:cNvPr id="27652" name="Rectangle 3"/>
          <p:cNvSpPr>
            <a:spLocks noChangeArrowheads="1"/>
          </p:cNvSpPr>
          <p:nvPr/>
        </p:nvSpPr>
        <p:spPr bwMode="auto">
          <a:xfrm>
            <a:off x="1905000" y="1600201"/>
            <a:ext cx="83820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pPr marL="0" indent="0">
              <a:buClr>
                <a:srgbClr val="FFC000"/>
              </a:buClr>
              <a:defRPr/>
            </a:pPr>
            <a:r>
              <a:rPr lang="en-US" altLang="en-US" b="1" dirty="0"/>
              <a:t>General: </a:t>
            </a:r>
            <a:r>
              <a:rPr lang="en-US" altLang="en-US" dirty="0"/>
              <a:t>All partners are fully liable </a:t>
            </a:r>
            <a:endParaRPr lang="en-US" altLang="en-US" b="1" dirty="0"/>
          </a:p>
          <a:p>
            <a:pPr marL="0" indent="0">
              <a:buClr>
                <a:srgbClr val="FFC000"/>
              </a:buClr>
              <a:defRPr/>
            </a:pPr>
            <a:r>
              <a:rPr lang="en-US" altLang="en-US" b="1" dirty="0"/>
              <a:t>Limited: </a:t>
            </a:r>
            <a:r>
              <a:rPr lang="en-US" altLang="en-US" dirty="0"/>
              <a:t>Only general partner is fully liable</a:t>
            </a:r>
          </a:p>
          <a:p>
            <a:pPr marL="0" indent="0">
              <a:buClr>
                <a:srgbClr val="FFC000"/>
              </a:buClr>
              <a:defRPr/>
            </a:pPr>
            <a:r>
              <a:rPr lang="en-US" altLang="en-US" b="1" dirty="0"/>
              <a:t>Limited Liability: </a:t>
            </a:r>
            <a:r>
              <a:rPr lang="en-US" altLang="en-US" dirty="0"/>
              <a:t>No partners are fully liable</a:t>
            </a:r>
            <a:endParaRPr lang="en-US" altLang="en-US" b="1" dirty="0"/>
          </a:p>
          <a:p>
            <a:pPr marL="0" indent="0">
              <a:buClr>
                <a:srgbClr val="FFC000"/>
              </a:buClr>
              <a:defRPr/>
            </a:pPr>
            <a:endParaRPr lang="en-US" altLang="en-US" b="1" dirty="0"/>
          </a:p>
          <a:p>
            <a:pPr marL="0" indent="0">
              <a:buClr>
                <a:srgbClr val="FFC000"/>
              </a:buClr>
              <a:defRPr/>
            </a:pPr>
            <a:r>
              <a:rPr lang="en-US" altLang="en-US" b="1" dirty="0"/>
              <a:t>Pros</a:t>
            </a:r>
          </a:p>
          <a:p>
            <a:pPr marL="342900" indent="-342900">
              <a:buClr>
                <a:srgbClr val="FFC000"/>
              </a:buClr>
              <a:buFont typeface="Arial" panose="020B0604020202020204" pitchFamily="34" charset="0"/>
              <a:buChar char="•"/>
              <a:defRPr/>
            </a:pPr>
            <a:r>
              <a:rPr lang="en-US" altLang="en-US" sz="1800" dirty="0"/>
              <a:t>Relatively easy, low cost</a:t>
            </a:r>
          </a:p>
          <a:p>
            <a:pPr marL="342900" indent="-342900">
              <a:buClr>
                <a:srgbClr val="FFC000"/>
              </a:buClr>
              <a:buFont typeface="Arial" panose="020B0604020202020204" pitchFamily="34" charset="0"/>
              <a:buChar char="•"/>
              <a:defRPr/>
            </a:pPr>
            <a:r>
              <a:rPr lang="en-US" altLang="en-US" sz="1800" dirty="0"/>
              <a:t>Some tax advantages for reporting your share of income/losses</a:t>
            </a:r>
          </a:p>
          <a:p>
            <a:pPr marL="0" indent="0">
              <a:buClr>
                <a:srgbClr val="FFC000"/>
              </a:buClr>
              <a:defRPr/>
            </a:pPr>
            <a:endParaRPr lang="en-US" altLang="en-US" b="1" dirty="0"/>
          </a:p>
          <a:p>
            <a:pPr marL="0" indent="0">
              <a:buClr>
                <a:srgbClr val="FFC000"/>
              </a:buClr>
              <a:defRPr/>
            </a:pPr>
            <a:r>
              <a:rPr lang="en-US" altLang="en-US" b="1" dirty="0"/>
              <a:t>Cons</a:t>
            </a:r>
          </a:p>
          <a:p>
            <a:pPr marL="342900" indent="-342900">
              <a:buClr>
                <a:srgbClr val="FFC000"/>
              </a:buClr>
              <a:buFont typeface="Arial" panose="020B0604020202020204" pitchFamily="34" charset="0"/>
              <a:buChar char="•"/>
              <a:defRPr/>
            </a:pPr>
            <a:r>
              <a:rPr lang="en-US" altLang="en-US" sz="1800" dirty="0"/>
              <a:t>General partners have unlimited liability</a:t>
            </a:r>
          </a:p>
          <a:p>
            <a:pPr marL="0" indent="0">
              <a:buClr>
                <a:srgbClr val="FFC000"/>
              </a:buClr>
              <a:defRPr/>
            </a:pPr>
            <a:endParaRPr lang="en-US" altLang="en-US" sz="1800" b="1" dirty="0"/>
          </a:p>
          <a:p>
            <a:pPr marL="0" indent="0">
              <a:buClr>
                <a:srgbClr val="FFC000"/>
              </a:buClr>
              <a:defRPr/>
            </a:pPr>
            <a:r>
              <a:rPr lang="en-US" altLang="en-US" sz="1800" b="1" dirty="0"/>
              <a:t>Consider When You</a:t>
            </a:r>
          </a:p>
          <a:p>
            <a:pPr marL="342900" indent="-342900">
              <a:buClr>
                <a:srgbClr val="FFC000"/>
              </a:buClr>
              <a:buFont typeface="Arial" panose="020B0604020202020204" pitchFamily="34" charset="0"/>
              <a:buChar char="•"/>
              <a:defRPr/>
            </a:pPr>
            <a:r>
              <a:rPr lang="en-US" altLang="en-US" sz="1800" dirty="0"/>
              <a:t>Plan to have several partners</a:t>
            </a:r>
          </a:p>
          <a:p>
            <a:pPr marL="342900" indent="-342900">
              <a:buClr>
                <a:srgbClr val="FFC000"/>
              </a:buClr>
              <a:buFont typeface="Arial" panose="020B0604020202020204" pitchFamily="34" charset="0"/>
              <a:buChar char="•"/>
              <a:defRPr/>
            </a:pPr>
            <a:r>
              <a:rPr lang="en-US" altLang="en-US" sz="1800" dirty="0"/>
              <a:t>Common with real estate</a:t>
            </a:r>
          </a:p>
          <a:p>
            <a:pPr marL="342900" indent="-342900">
              <a:buClr>
                <a:srgbClr val="FFC000"/>
              </a:buClr>
              <a:buFont typeface="Arial" panose="020B0604020202020204" pitchFamily="34" charset="0"/>
              <a:buChar char="•"/>
              <a:defRPr/>
            </a:pPr>
            <a:endParaRPr lang="en-US" altLang="en-US" sz="1800" dirty="0"/>
          </a:p>
          <a:p>
            <a:pPr marL="342900" indent="-342900">
              <a:buClr>
                <a:srgbClr val="FFC000"/>
              </a:buClr>
              <a:buFont typeface="Arial" panose="020B0604020202020204" pitchFamily="34" charset="0"/>
              <a:buChar char="•"/>
              <a:defRPr/>
            </a:pPr>
            <a:endParaRPr lang="en-US" altLang="en-US" dirty="0"/>
          </a:p>
          <a:p>
            <a:pPr marL="0" indent="0">
              <a:buClr>
                <a:srgbClr val="FFC000"/>
              </a:buClr>
              <a:defRPr/>
            </a:pPr>
            <a:endParaRPr lang="en-US" altLang="en-US" sz="2400" dirty="0"/>
          </a:p>
          <a:p>
            <a:pPr marL="0" indent="0">
              <a:buClr>
                <a:srgbClr val="FFC000"/>
              </a:buClr>
              <a:defRPr/>
            </a:pPr>
            <a:endParaRPr lang="en-US" altLang="en-US" sz="2400" dirty="0"/>
          </a:p>
          <a:p>
            <a:pPr marL="0" indent="0">
              <a:buClr>
                <a:srgbClr val="FFC000"/>
              </a:buClr>
              <a:defRPr/>
            </a:pPr>
            <a:endParaRPr lang="en-US" altLang="en-US" sz="2400" dirty="0"/>
          </a:p>
        </p:txBody>
      </p:sp>
    </p:spTree>
    <p:extLst>
      <p:ext uri="{BB962C8B-B14F-4D97-AF65-F5344CB8AC3E}">
        <p14:creationId xmlns:p14="http://schemas.microsoft.com/office/powerpoint/2010/main" val="3591159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Legal Structures – Corporation</a:t>
            </a:r>
          </a:p>
        </p:txBody>
      </p:sp>
      <p:sp>
        <p:nvSpPr>
          <p:cNvPr id="2560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fld id="{8E122168-41B4-4FF7-8003-8E02B4BFFCCA}" type="slidenum">
              <a:rPr lang="en-US" altLang="en-US" sz="1400">
                <a:solidFill>
                  <a:srgbClr val="FFFFFF"/>
                </a:solidFill>
              </a:rPr>
              <a:pPr/>
              <a:t>8</a:t>
            </a:fld>
            <a:endParaRPr lang="en-US" altLang="en-US" sz="1400">
              <a:solidFill>
                <a:srgbClr val="FFFFFF"/>
              </a:solidFill>
            </a:endParaRPr>
          </a:p>
        </p:txBody>
      </p:sp>
      <p:sp>
        <p:nvSpPr>
          <p:cNvPr id="27652" name="Rectangle 3"/>
          <p:cNvSpPr>
            <a:spLocks noChangeArrowheads="1"/>
          </p:cNvSpPr>
          <p:nvPr/>
        </p:nvSpPr>
        <p:spPr bwMode="auto">
          <a:xfrm>
            <a:off x="1905000" y="1600201"/>
            <a:ext cx="83820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pPr marL="0" indent="0">
              <a:buClr>
                <a:srgbClr val="FFC000"/>
              </a:buClr>
              <a:defRPr/>
            </a:pPr>
            <a:r>
              <a:rPr lang="en-US" altLang="en-US" dirty="0"/>
              <a:t>S-Corp’s most common; C-Corporation for high-growth ventures </a:t>
            </a:r>
            <a:endParaRPr lang="en-US" altLang="en-US" b="1" dirty="0"/>
          </a:p>
          <a:p>
            <a:pPr marL="0" indent="0">
              <a:buClr>
                <a:srgbClr val="FFC000"/>
              </a:buClr>
              <a:defRPr/>
            </a:pPr>
            <a:endParaRPr lang="en-US" altLang="en-US" b="1" dirty="0"/>
          </a:p>
          <a:p>
            <a:pPr marL="0" indent="0">
              <a:buClr>
                <a:srgbClr val="FFC000"/>
              </a:buClr>
              <a:defRPr/>
            </a:pPr>
            <a:r>
              <a:rPr lang="en-US" altLang="en-US" b="1" dirty="0"/>
              <a:t>Pros</a:t>
            </a:r>
          </a:p>
          <a:p>
            <a:pPr marL="342900" indent="-342900">
              <a:buClr>
                <a:srgbClr val="FFC000"/>
              </a:buClr>
              <a:buFont typeface="Arial" panose="020B0604020202020204" pitchFamily="34" charset="0"/>
              <a:buChar char="•"/>
              <a:defRPr/>
            </a:pPr>
            <a:r>
              <a:rPr lang="en-US" altLang="en-US" sz="1800" dirty="0"/>
              <a:t>Independent legal entity</a:t>
            </a:r>
          </a:p>
          <a:p>
            <a:pPr marL="342900" indent="-342900">
              <a:buClr>
                <a:srgbClr val="FFC000"/>
              </a:buClr>
              <a:buFont typeface="Arial" panose="020B0604020202020204" pitchFamily="34" charset="0"/>
              <a:buChar char="•"/>
              <a:defRPr/>
            </a:pPr>
            <a:r>
              <a:rPr lang="en-US" altLang="en-US" sz="1800" dirty="0"/>
              <a:t>Owners’ assets (beyond investment) aren’t at risk</a:t>
            </a:r>
          </a:p>
          <a:p>
            <a:pPr marL="0" indent="0">
              <a:buClr>
                <a:srgbClr val="FFC000"/>
              </a:buClr>
              <a:defRPr/>
            </a:pPr>
            <a:endParaRPr lang="en-US" altLang="en-US" b="1" dirty="0"/>
          </a:p>
          <a:p>
            <a:pPr marL="0" indent="0">
              <a:buClr>
                <a:srgbClr val="FFC000"/>
              </a:buClr>
              <a:defRPr/>
            </a:pPr>
            <a:r>
              <a:rPr lang="en-US" altLang="en-US" b="1" dirty="0"/>
              <a:t>Cons</a:t>
            </a:r>
          </a:p>
          <a:p>
            <a:pPr marL="342900" indent="-342900">
              <a:buClr>
                <a:srgbClr val="FFC000"/>
              </a:buClr>
              <a:buFont typeface="Arial" panose="020B0604020202020204" pitchFamily="34" charset="0"/>
              <a:buChar char="•"/>
              <a:defRPr/>
            </a:pPr>
            <a:r>
              <a:rPr lang="en-US" altLang="en-US" sz="1800" dirty="0"/>
              <a:t>More expensive, complex, board of directors</a:t>
            </a:r>
          </a:p>
          <a:p>
            <a:pPr marL="342900" indent="-342900">
              <a:buClr>
                <a:srgbClr val="FFC000"/>
              </a:buClr>
              <a:buFont typeface="Arial" panose="020B0604020202020204" pitchFamily="34" charset="0"/>
              <a:buChar char="•"/>
              <a:defRPr/>
            </a:pPr>
            <a:r>
              <a:rPr lang="en-US" altLang="en-US" sz="1800" dirty="0"/>
              <a:t>More accounting, tax-prep, double-taxation (C-Corp)</a:t>
            </a:r>
          </a:p>
          <a:p>
            <a:pPr marL="342900" indent="-342900">
              <a:buClr>
                <a:srgbClr val="FFC000"/>
              </a:buClr>
              <a:buFont typeface="Arial" panose="020B0604020202020204" pitchFamily="34" charset="0"/>
              <a:buChar char="•"/>
              <a:defRPr/>
            </a:pPr>
            <a:r>
              <a:rPr lang="en-US" altLang="en-US" sz="1800" dirty="0"/>
              <a:t>S-Corp. limited to 100 shareholders</a:t>
            </a:r>
          </a:p>
          <a:p>
            <a:pPr marL="0" indent="0">
              <a:buClr>
                <a:srgbClr val="FFC000"/>
              </a:buClr>
              <a:defRPr/>
            </a:pPr>
            <a:endParaRPr lang="en-US" altLang="en-US" sz="1800" b="1" dirty="0"/>
          </a:p>
          <a:p>
            <a:pPr marL="0" indent="0">
              <a:buClr>
                <a:srgbClr val="FFC000"/>
              </a:buClr>
              <a:defRPr/>
            </a:pPr>
            <a:r>
              <a:rPr lang="en-US" altLang="en-US" sz="1800" b="1" dirty="0"/>
              <a:t>Consider When You</a:t>
            </a:r>
          </a:p>
          <a:p>
            <a:pPr marL="342900" indent="-342900">
              <a:buClr>
                <a:srgbClr val="FFC000"/>
              </a:buClr>
              <a:buFont typeface="Arial" panose="020B0604020202020204" pitchFamily="34" charset="0"/>
              <a:buChar char="•"/>
              <a:defRPr/>
            </a:pPr>
            <a:r>
              <a:rPr lang="en-US" altLang="en-US" sz="1800" dirty="0"/>
              <a:t>Need liability protection</a:t>
            </a:r>
          </a:p>
          <a:p>
            <a:pPr marL="342900" indent="-342900">
              <a:buClr>
                <a:srgbClr val="FFC000"/>
              </a:buClr>
              <a:buFont typeface="Arial" panose="020B0604020202020204" pitchFamily="34" charset="0"/>
              <a:buChar char="•"/>
              <a:defRPr/>
            </a:pPr>
            <a:r>
              <a:rPr lang="en-US" altLang="en-US" sz="1800" dirty="0"/>
              <a:t>Want flexibility to grow</a:t>
            </a:r>
          </a:p>
          <a:p>
            <a:pPr marL="342900" indent="-342900">
              <a:buClr>
                <a:srgbClr val="FFC000"/>
              </a:buClr>
              <a:buFont typeface="Arial" panose="020B0604020202020204" pitchFamily="34" charset="0"/>
              <a:buChar char="•"/>
              <a:defRPr/>
            </a:pPr>
            <a:r>
              <a:rPr lang="en-US" altLang="en-US" sz="1800" dirty="0"/>
              <a:t>Common for manufacturers, restaurants, high-growth companies</a:t>
            </a:r>
          </a:p>
          <a:p>
            <a:pPr marL="342900" indent="-342900">
              <a:buClr>
                <a:srgbClr val="FFC000"/>
              </a:buClr>
              <a:buFont typeface="Arial" panose="020B0604020202020204" pitchFamily="34" charset="0"/>
              <a:buChar char="•"/>
              <a:defRPr/>
            </a:pPr>
            <a:endParaRPr lang="en-US" altLang="en-US" sz="1800" dirty="0"/>
          </a:p>
          <a:p>
            <a:pPr marL="342900" indent="-342900">
              <a:buClr>
                <a:srgbClr val="FFC000"/>
              </a:buClr>
              <a:buFont typeface="Arial" panose="020B0604020202020204" pitchFamily="34" charset="0"/>
              <a:buChar char="•"/>
              <a:defRPr/>
            </a:pPr>
            <a:endParaRPr lang="en-US" altLang="en-US" dirty="0"/>
          </a:p>
          <a:p>
            <a:pPr marL="0" indent="0">
              <a:buClr>
                <a:srgbClr val="FFC000"/>
              </a:buClr>
              <a:defRPr/>
            </a:pPr>
            <a:endParaRPr lang="en-US" altLang="en-US" sz="2400" dirty="0"/>
          </a:p>
          <a:p>
            <a:pPr marL="0" indent="0">
              <a:buClr>
                <a:srgbClr val="FFC000"/>
              </a:buClr>
              <a:defRPr/>
            </a:pPr>
            <a:endParaRPr lang="en-US" altLang="en-US" sz="2400" dirty="0"/>
          </a:p>
          <a:p>
            <a:pPr marL="0" indent="0">
              <a:buClr>
                <a:srgbClr val="FFC000"/>
              </a:buClr>
              <a:defRPr/>
            </a:pPr>
            <a:endParaRPr lang="en-US" altLang="en-US" sz="2400" dirty="0"/>
          </a:p>
        </p:txBody>
      </p:sp>
    </p:spTree>
    <p:extLst>
      <p:ext uri="{BB962C8B-B14F-4D97-AF65-F5344CB8AC3E}">
        <p14:creationId xmlns:p14="http://schemas.microsoft.com/office/powerpoint/2010/main" val="160954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Legal Structures – Limited Liability Corporation</a:t>
            </a:r>
          </a:p>
        </p:txBody>
      </p:sp>
      <p:sp>
        <p:nvSpPr>
          <p:cNvPr id="2662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fld id="{1F10A6C0-067F-4828-B0F1-E6E7425591BA}" type="slidenum">
              <a:rPr lang="en-US" altLang="en-US" sz="1400">
                <a:solidFill>
                  <a:srgbClr val="FFFFFF"/>
                </a:solidFill>
              </a:rPr>
              <a:pPr/>
              <a:t>9</a:t>
            </a:fld>
            <a:endParaRPr lang="en-US" altLang="en-US" sz="1400">
              <a:solidFill>
                <a:srgbClr val="FFFFFF"/>
              </a:solidFill>
            </a:endParaRPr>
          </a:p>
        </p:txBody>
      </p:sp>
      <p:sp>
        <p:nvSpPr>
          <p:cNvPr id="27652" name="Rectangle 3"/>
          <p:cNvSpPr>
            <a:spLocks noChangeArrowheads="1"/>
          </p:cNvSpPr>
          <p:nvPr/>
        </p:nvSpPr>
        <p:spPr bwMode="auto">
          <a:xfrm>
            <a:off x="1905000" y="1600200"/>
            <a:ext cx="8382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pPr marL="0" indent="0">
              <a:buClr>
                <a:srgbClr val="FFC000"/>
              </a:buClr>
              <a:defRPr/>
            </a:pPr>
            <a:r>
              <a:rPr lang="en-US" altLang="en-US" b="1" dirty="0"/>
              <a:t>Pros</a:t>
            </a:r>
          </a:p>
          <a:p>
            <a:pPr marL="342900" indent="-342900">
              <a:buClr>
                <a:srgbClr val="FFC000"/>
              </a:buClr>
              <a:buFont typeface="Arial" panose="020B0604020202020204" pitchFamily="34" charset="0"/>
              <a:buChar char="•"/>
              <a:defRPr/>
            </a:pPr>
            <a:r>
              <a:rPr lang="en-US" altLang="en-US" sz="1800" dirty="0"/>
              <a:t>Limited protection as with corporation</a:t>
            </a:r>
          </a:p>
          <a:p>
            <a:pPr marL="342900" indent="-342900">
              <a:buClr>
                <a:srgbClr val="FFC000"/>
              </a:buClr>
              <a:buFont typeface="Arial" panose="020B0604020202020204" pitchFamily="34" charset="0"/>
              <a:buChar char="•"/>
              <a:defRPr/>
            </a:pPr>
            <a:r>
              <a:rPr lang="en-US" altLang="en-US" sz="1800" dirty="0"/>
              <a:t>No double taxation/earnings &amp; losses on personal tax return</a:t>
            </a:r>
          </a:p>
          <a:p>
            <a:pPr marL="342900" indent="-342900">
              <a:buClr>
                <a:srgbClr val="FFC000"/>
              </a:buClr>
              <a:buFont typeface="Arial" panose="020B0604020202020204" pitchFamily="34" charset="0"/>
              <a:buChar char="•"/>
              <a:defRPr/>
            </a:pPr>
            <a:r>
              <a:rPr lang="en-US" altLang="en-US" sz="1800" dirty="0"/>
              <a:t>Less expensive than corporation to set up</a:t>
            </a:r>
          </a:p>
          <a:p>
            <a:pPr marL="0" indent="0">
              <a:buClr>
                <a:srgbClr val="FFC000"/>
              </a:buClr>
              <a:defRPr/>
            </a:pPr>
            <a:endParaRPr lang="en-US" altLang="en-US" b="1" dirty="0"/>
          </a:p>
          <a:p>
            <a:pPr marL="0" indent="0">
              <a:buClr>
                <a:srgbClr val="FFC000"/>
              </a:buClr>
              <a:defRPr/>
            </a:pPr>
            <a:r>
              <a:rPr lang="en-US" altLang="en-US" b="1" dirty="0"/>
              <a:t>Cons</a:t>
            </a:r>
          </a:p>
          <a:p>
            <a:pPr marL="342900" indent="-342900">
              <a:buClr>
                <a:srgbClr val="FFC000"/>
              </a:buClr>
              <a:buFont typeface="Arial" panose="020B0604020202020204" pitchFamily="34" charset="0"/>
              <a:buChar char="•"/>
              <a:defRPr/>
            </a:pPr>
            <a:r>
              <a:rPr lang="en-US" altLang="en-US" sz="1800" dirty="0"/>
              <a:t>More complex than sole proprietorship</a:t>
            </a:r>
          </a:p>
          <a:p>
            <a:pPr marL="342900" indent="-342900">
              <a:buClr>
                <a:srgbClr val="FFC000"/>
              </a:buClr>
              <a:buFont typeface="Arial" panose="020B0604020202020204" pitchFamily="34" charset="0"/>
              <a:buChar char="•"/>
              <a:defRPr/>
            </a:pPr>
            <a:r>
              <a:rPr lang="en-US" altLang="en-US" sz="1800" dirty="0"/>
              <a:t>May have to pay self-employment tax on earnings</a:t>
            </a:r>
          </a:p>
          <a:p>
            <a:pPr marL="0" indent="0">
              <a:buClr>
                <a:srgbClr val="FFC000"/>
              </a:buClr>
              <a:defRPr/>
            </a:pPr>
            <a:endParaRPr lang="en-US" altLang="en-US" sz="1800" b="1" dirty="0"/>
          </a:p>
          <a:p>
            <a:pPr marL="0" indent="0">
              <a:buClr>
                <a:srgbClr val="FFC000"/>
              </a:buClr>
              <a:defRPr/>
            </a:pPr>
            <a:r>
              <a:rPr lang="en-US" altLang="en-US" sz="1800" b="1" dirty="0"/>
              <a:t>Consider When You</a:t>
            </a:r>
          </a:p>
          <a:p>
            <a:pPr marL="342900" indent="-342900">
              <a:buClr>
                <a:srgbClr val="FFC000"/>
              </a:buClr>
              <a:buFont typeface="Arial" panose="020B0604020202020204" pitchFamily="34" charset="0"/>
              <a:buChar char="•"/>
              <a:defRPr/>
            </a:pPr>
            <a:r>
              <a:rPr lang="en-US" altLang="en-US" sz="1800" dirty="0"/>
              <a:t>Need some liability protection</a:t>
            </a:r>
          </a:p>
          <a:p>
            <a:pPr marL="342900" indent="-342900">
              <a:buClr>
                <a:srgbClr val="FFC000"/>
              </a:buClr>
              <a:buFont typeface="Arial" panose="020B0604020202020204" pitchFamily="34" charset="0"/>
              <a:buChar char="•"/>
              <a:defRPr/>
            </a:pPr>
            <a:r>
              <a:rPr lang="en-US" altLang="en-US" sz="1800" dirty="0"/>
              <a:t>Want flexibility to grow</a:t>
            </a:r>
          </a:p>
          <a:p>
            <a:pPr marL="342900" indent="-342900">
              <a:buClr>
                <a:srgbClr val="FFC000"/>
              </a:buClr>
              <a:buFont typeface="Arial" panose="020B0604020202020204" pitchFamily="34" charset="0"/>
              <a:buChar char="•"/>
              <a:defRPr/>
            </a:pPr>
            <a:r>
              <a:rPr lang="en-US" altLang="en-US" sz="1800" dirty="0"/>
              <a:t>Are starting out and not sure how you’ll grow</a:t>
            </a:r>
          </a:p>
          <a:p>
            <a:pPr marL="342900" indent="-342900">
              <a:buClr>
                <a:srgbClr val="FFC000"/>
              </a:buClr>
              <a:buFont typeface="Arial" panose="020B0604020202020204" pitchFamily="34" charset="0"/>
              <a:buChar char="•"/>
              <a:defRPr/>
            </a:pPr>
            <a:endParaRPr lang="en-US" altLang="en-US" dirty="0"/>
          </a:p>
          <a:p>
            <a:pPr marL="0" indent="0">
              <a:buClr>
                <a:srgbClr val="FFC000"/>
              </a:buClr>
              <a:defRPr/>
            </a:pPr>
            <a:endParaRPr lang="en-US" altLang="en-US" sz="2400" dirty="0"/>
          </a:p>
          <a:p>
            <a:pPr marL="0" indent="0">
              <a:buClr>
                <a:srgbClr val="FFC000"/>
              </a:buClr>
              <a:defRPr/>
            </a:pPr>
            <a:endParaRPr lang="en-US" altLang="en-US" sz="2400" dirty="0"/>
          </a:p>
          <a:p>
            <a:pPr marL="0" indent="0">
              <a:buClr>
                <a:srgbClr val="FFC000"/>
              </a:buClr>
              <a:defRPr/>
            </a:pPr>
            <a:endParaRPr lang="en-US" altLang="en-US" sz="2400" dirty="0"/>
          </a:p>
        </p:txBody>
      </p:sp>
    </p:spTree>
    <p:extLst>
      <p:ext uri="{BB962C8B-B14F-4D97-AF65-F5344CB8AC3E}">
        <p14:creationId xmlns:p14="http://schemas.microsoft.com/office/powerpoint/2010/main" val="3936729005"/>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C5F4B68814864D97064A1395EF5FFE" ma:contentTypeVersion="784" ma:contentTypeDescription="Create a new document." ma:contentTypeScope="" ma:versionID="bdccdbfd9e83d426c2d48e1be0f75040">
  <xsd:schema xmlns:xsd="http://www.w3.org/2001/XMLSchema" xmlns:xs="http://www.w3.org/2001/XMLSchema" xmlns:p="http://schemas.microsoft.com/office/2006/metadata/properties" xmlns:ns2="9b0ed0f7-31be-4896-b13e-0a9c6a5a2c87" xmlns:ns3="a2da62c2-7a9c-4616-bcf9-df3bf792d647" targetNamespace="http://schemas.microsoft.com/office/2006/metadata/properties" ma:root="true" ma:fieldsID="e34445a008624a60929697b014b36fff" ns2:_="" ns3:_="">
    <xsd:import namespace="9b0ed0f7-31be-4896-b13e-0a9c6a5a2c87"/>
    <xsd:import namespace="a2da62c2-7a9c-4616-bcf9-df3bf792d6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0ed0f7-31be-4896-b13e-0a9c6a5a2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da62c2-7a9c-4616-bcf9-df3bf792d64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a2da62c2-7a9c-4616-bcf9-df3bf792d647">
      <UserInfo>
        <DisplayName>Rastovich, Alexis</DisplayName>
        <AccountId>12</AccountId>
        <AccountType/>
      </UserInfo>
    </SharedWithUsers>
    <_dlc_DocId xmlns="a2da62c2-7a9c-4616-bcf9-df3bf792d647">Y665QVU36EWZ-684988593-256131</_dlc_DocId>
    <_dlc_DocIdUrl xmlns="a2da62c2-7a9c-4616-bcf9-df3bf792d647">
      <Url>https://redhawks.sharepoint.com/sites/Albers/_layouts/15/DocIdRedir.aspx?ID=Y665QVU36EWZ-684988593-256131</Url>
      <Description>Y665QVU36EWZ-684988593-256131</Description>
    </_dlc_DocIdUrl>
  </documentManagement>
</p:properties>
</file>

<file path=customXml/itemProps1.xml><?xml version="1.0" encoding="utf-8"?>
<ds:datastoreItem xmlns:ds="http://schemas.openxmlformats.org/officeDocument/2006/customXml" ds:itemID="{B86C675A-0ECC-44AB-955D-4493F55CEEEE}">
  <ds:schemaRefs>
    <ds:schemaRef ds:uri="http://schemas.microsoft.com/sharepoint/events"/>
  </ds:schemaRefs>
</ds:datastoreItem>
</file>

<file path=customXml/itemProps2.xml><?xml version="1.0" encoding="utf-8"?>
<ds:datastoreItem xmlns:ds="http://schemas.openxmlformats.org/officeDocument/2006/customXml" ds:itemID="{D0BF6F2F-0E2D-429A-A497-BFF684DB9113}">
  <ds:schemaRefs>
    <ds:schemaRef ds:uri="http://schemas.microsoft.com/sharepoint/v3/contenttype/forms"/>
  </ds:schemaRefs>
</ds:datastoreItem>
</file>

<file path=customXml/itemProps3.xml><?xml version="1.0" encoding="utf-8"?>
<ds:datastoreItem xmlns:ds="http://schemas.openxmlformats.org/officeDocument/2006/customXml" ds:itemID="{A09DDDAE-9CDA-482B-9F2B-A10D6392E5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0ed0f7-31be-4896-b13e-0a9c6a5a2c87"/>
    <ds:schemaRef ds:uri="a2da62c2-7a9c-4616-bcf9-df3bf792d6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3C4C192-F921-4EE9-82E8-8F612D8998B9}">
  <ds:schemaRefs>
    <ds:schemaRef ds:uri="http://www.w3.org/XML/1998/namespace"/>
    <ds:schemaRef ds:uri="http://schemas.microsoft.com/sharepoint/v3"/>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456c1353-2efe-45d9-9d67-872aab0ba5b6"/>
    <ds:schemaRef ds:uri="0b71f82f-77df-4df7-82ed-fc5c22032e14"/>
    <ds:schemaRef ds:uri="http://purl.org/dc/terms/"/>
    <ds:schemaRef ds:uri="a2da62c2-7a9c-4616-bcf9-df3bf792d647"/>
  </ds:schemaRefs>
</ds:datastoreItem>
</file>

<file path=docProps/app.xml><?xml version="1.0" encoding="utf-8"?>
<Properties xmlns="http://schemas.openxmlformats.org/officeDocument/2006/extended-properties" xmlns:vt="http://schemas.openxmlformats.org/officeDocument/2006/docPropsVTypes">
  <Template>TM03457444[[fn=Basis]]</Template>
  <TotalTime>1042</TotalTime>
  <Words>2173</Words>
  <Application>Microsoft Office PowerPoint</Application>
  <PresentationFormat>Widescreen</PresentationFormat>
  <Paragraphs>323</Paragraphs>
  <Slides>29</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Adobe Garamond Pro</vt:lpstr>
      <vt:lpstr>Arial</vt:lpstr>
      <vt:lpstr>Arial Black</vt:lpstr>
      <vt:lpstr>Calibri</vt:lpstr>
      <vt:lpstr>Century Gothic</vt:lpstr>
      <vt:lpstr>Corbel</vt:lpstr>
      <vt:lpstr>Roboto</vt:lpstr>
      <vt:lpstr>Segoe UI</vt:lpstr>
      <vt:lpstr>Tahoma</vt:lpstr>
      <vt:lpstr>Wingdings</vt:lpstr>
      <vt:lpstr>Basis</vt:lpstr>
      <vt:lpstr>PowerPoint Presentation</vt:lpstr>
      <vt:lpstr>PowerPoint Presentation</vt:lpstr>
      <vt:lpstr>PowerPoint Presentation</vt:lpstr>
      <vt:lpstr>TIMELINE</vt:lpstr>
      <vt:lpstr>30 Second Intro</vt:lpstr>
      <vt:lpstr>Legal Structures – Sole Proprietorship</vt:lpstr>
      <vt:lpstr>Legal Structures – Partnerships</vt:lpstr>
      <vt:lpstr>Legal Structures – Corporation</vt:lpstr>
      <vt:lpstr>Legal Structures – Limited Liability Corporation</vt:lpstr>
      <vt:lpstr>Legal Structures – Non-Profit Corporation</vt:lpstr>
      <vt:lpstr>Protecting your Intellectual Property</vt:lpstr>
      <vt:lpstr>Patents</vt:lpstr>
      <vt:lpstr>Start a Business in Washington</vt:lpstr>
      <vt:lpstr>What Licenses Do You Need?</vt:lpstr>
      <vt:lpstr>Business Resources</vt:lpstr>
      <vt:lpstr>Legal Structures – Factors to Consider</vt:lpstr>
      <vt:lpstr>Business Model</vt:lpstr>
      <vt:lpstr>Company Financials &amp; Funding</vt:lpstr>
      <vt:lpstr>Create a Compelling Financial Story</vt:lpstr>
      <vt:lpstr>Size Your Market</vt:lpstr>
      <vt:lpstr>Types of Revenue Models</vt:lpstr>
      <vt:lpstr>PowerPoint Presentation</vt:lpstr>
      <vt:lpstr>PowerPoint Presentation</vt:lpstr>
      <vt:lpstr>PowerPoint Presentation</vt:lpstr>
      <vt:lpstr>PowerPoint Presentation</vt:lpstr>
      <vt:lpstr>Triple Bottom Line</vt:lpstr>
      <vt:lpstr>Create a Compelling Financial Story</vt:lpstr>
      <vt:lpstr>Plan Submission Requirements</vt:lpstr>
      <vt:lpstr>Plan Submission Requirements</vt:lpstr>
    </vt:vector>
  </TitlesOfParts>
  <Company>Seattle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SIJM-ALBERS  BUSINESS PLAN COMPETITION</dc:title>
  <dc:creator>Rastovich, Alexis</dc:creator>
  <cp:lastModifiedBy>Jaidev Vella</cp:lastModifiedBy>
  <cp:revision>181</cp:revision>
  <dcterms:created xsi:type="dcterms:W3CDTF">2018-10-09T19:34:36Z</dcterms:created>
  <dcterms:modified xsi:type="dcterms:W3CDTF">2021-02-23T03:20:48Z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0x01010032C5F4B68814864D97064A1395EF5FFE</vt:lpwstr>
  </property>
  <property fmtid="{D5CDD505-2E9C-101B-9397-08002B2CF9AE}" pid="3" name="_dlc_DocIdItemGuid">
    <vt:lpwstr>1651029c-fb65-488f-997b-ed92a87d52a2</vt:lpwstr>
  </property>
</Properties>
</file>